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7" r:id="rId2"/>
    <p:sldId id="283" r:id="rId3"/>
    <p:sldId id="282" r:id="rId4"/>
    <p:sldId id="269" r:id="rId5"/>
    <p:sldId id="307" r:id="rId6"/>
    <p:sldId id="290" r:id="rId7"/>
    <p:sldId id="291" r:id="rId8"/>
    <p:sldId id="297" r:id="rId9"/>
    <p:sldId id="293" r:id="rId10"/>
    <p:sldId id="294" r:id="rId11"/>
    <p:sldId id="295" r:id="rId12"/>
    <p:sldId id="296" r:id="rId13"/>
    <p:sldId id="270" r:id="rId14"/>
    <p:sldId id="276" r:id="rId15"/>
    <p:sldId id="271"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06" r:id="rId29"/>
    <p:sldId id="298" r:id="rId30"/>
    <p:sldId id="299" r:id="rId31"/>
    <p:sldId id="300" r:id="rId32"/>
    <p:sldId id="301" r:id="rId33"/>
    <p:sldId id="302" r:id="rId34"/>
    <p:sldId id="303" r:id="rId35"/>
    <p:sldId id="304" r:id="rId36"/>
    <p:sldId id="305" r:id="rId37"/>
    <p:sldId id="292" r:id="rId38"/>
    <p:sldId id="321" r:id="rId39"/>
    <p:sldId id="322" r:id="rId40"/>
    <p:sldId id="331" r:id="rId41"/>
    <p:sldId id="323" r:id="rId42"/>
    <p:sldId id="324" r:id="rId43"/>
    <p:sldId id="325" r:id="rId44"/>
    <p:sldId id="326" r:id="rId45"/>
    <p:sldId id="327" r:id="rId46"/>
    <p:sldId id="328" r:id="rId47"/>
    <p:sldId id="329" r:id="rId48"/>
    <p:sldId id="330" r:id="rId49"/>
    <p:sldId id="308" r:id="rId50"/>
    <p:sldId id="285" r:id="rId51"/>
    <p:sldId id="268" r:id="rId52"/>
    <p:sldId id="281" r:id="rId5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13" autoAdjust="0"/>
    <p:restoredTop sz="82416" autoAdjust="0"/>
  </p:normalViewPr>
  <p:slideViewPr>
    <p:cSldViewPr>
      <p:cViewPr varScale="1">
        <p:scale>
          <a:sx n="60" d="100"/>
          <a:sy n="60" d="100"/>
        </p:scale>
        <p:origin x="-189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EF8DBFA-CC07-470A-87E2-4423454A2B37}" type="datetimeFigureOut">
              <a:rPr lang="en-US" smtClean="0"/>
              <a:t>11/14/2018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7E99D5F2-E904-4AAA-A6F0-647D4BC132BC}" type="slidenum">
              <a:rPr lang="en-US" smtClean="0"/>
              <a:t>‹#›</a:t>
            </a:fld>
            <a:endParaRPr lang="en-US"/>
          </a:p>
        </p:txBody>
      </p:sp>
    </p:spTree>
    <p:extLst>
      <p:ext uri="{BB962C8B-B14F-4D97-AF65-F5344CB8AC3E}">
        <p14:creationId xmlns:p14="http://schemas.microsoft.com/office/powerpoint/2010/main" val="952242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631E29C2-AD46-41B3-B894-B73F761B4D02}" type="datetimeFigureOut">
              <a:rPr lang="en-US" smtClean="0"/>
              <a:t>11/14/2018</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6ED8247-B461-45D3-9A15-C82591B3470D}" type="slidenum">
              <a:rPr lang="en-US" smtClean="0"/>
              <a:t>‹#›</a:t>
            </a:fld>
            <a:endParaRPr lang="en-US"/>
          </a:p>
        </p:txBody>
      </p:sp>
    </p:spTree>
    <p:extLst>
      <p:ext uri="{BB962C8B-B14F-4D97-AF65-F5344CB8AC3E}">
        <p14:creationId xmlns:p14="http://schemas.microsoft.com/office/powerpoint/2010/main" val="4205354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krimmer.de/2014/06/30/customer-journey-mapp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SMART_criteria#cite_note-Doran-1981-1" TargetMode="External"/><Relationship Id="rId13" Type="http://schemas.openxmlformats.org/officeDocument/2006/relationships/hyperlink" Target="https://en.wikipedia.org/w/index.php?title=SMART_criteria&amp;action=edit&amp;section=1" TargetMode="External"/><Relationship Id="rId3" Type="http://schemas.openxmlformats.org/officeDocument/2006/relationships/hyperlink" Target="https://en.wikipedia.org/wiki/Mnemonic" TargetMode="External"/><Relationship Id="rId7" Type="http://schemas.openxmlformats.org/officeDocument/2006/relationships/hyperlink" Target="https://en.wikipedia.org/wiki/Personal_development" TargetMode="External"/><Relationship Id="rId12" Type="http://schemas.openxmlformats.org/officeDocument/2006/relationships/hyperlink" Target="https://en.wikipedia.org/wiki/SMART_criteria#cite_note-:0-3"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Performance_management" TargetMode="External"/><Relationship Id="rId11" Type="http://schemas.openxmlformats.org/officeDocument/2006/relationships/hyperlink" Target="https://en.wikipedia.org/wiki/SMART_criteria#cite_note-2" TargetMode="External"/><Relationship Id="rId5" Type="http://schemas.openxmlformats.org/officeDocument/2006/relationships/hyperlink" Target="https://en.wikipedia.org/wiki/Project_management" TargetMode="External"/><Relationship Id="rId10" Type="http://schemas.openxmlformats.org/officeDocument/2006/relationships/hyperlink" Target="https://en.wikipedia.org/wiki/Management_by_objectives" TargetMode="External"/><Relationship Id="rId4" Type="http://schemas.openxmlformats.org/officeDocument/2006/relationships/hyperlink" Target="https://en.wikipedia.org/wiki/Acronym" TargetMode="External"/><Relationship Id="rId9" Type="http://schemas.openxmlformats.org/officeDocument/2006/relationships/hyperlink" Target="https://en.wikipedia.org/wiki/Peter_Drucker" TargetMode="External"/><Relationship Id="rId14" Type="http://schemas.openxmlformats.org/officeDocument/2006/relationships/hyperlink" Target="https://en.wikipedia.org/wiki/SMART_criteria#cite_note-RapidBI-4"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methodsandtools.com/archive/impactdrivenscrum.php"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en.wikipedia.org/wiki/MoSCoW_method" TargetMode="External"/><Relationship Id="rId4" Type="http://schemas.openxmlformats.org/officeDocument/2006/relationships/hyperlink" Target="http://en.wikipedia.org/wiki/SMART_criter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11</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12</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It is based on a method invented by an interaction design agency and similar to a team-building method, which means that it facilitates collaboration and interaction. It is significantly less bureaucratic and much easier to apply than many alternatives. It also facilitates the participation of groups of people from different backgrounds, including technical delivery experts and business users, helping organizations use the wisdom of crowds.</a:t>
            </a:r>
          </a:p>
          <a:p>
            <a:endParaRPr lang="en-US" sz="1200" dirty="0" smtClean="0"/>
          </a:p>
          <a:p>
            <a:r>
              <a:rPr lang="en-US" sz="1200" dirty="0" smtClean="0"/>
              <a:t>It visualizes assumptions. Alternative models mostly do not communicate assumptions clearly. Impact mapping does, and because of that it helps teams to make better decisions in rapidly changing environments such as IT. The visual nature of this method also facilitates effective meetings and supports big-picture thinking, which provides organizational alignment.</a:t>
            </a:r>
          </a:p>
          <a:p>
            <a:endParaRPr lang="en-US" sz="1200" dirty="0" smtClean="0"/>
          </a:p>
          <a:p>
            <a:r>
              <a:rPr lang="en-US" sz="1200" dirty="0" smtClean="0"/>
              <a:t>It is fast. One of my clients recently said that it would take them months to achieve what we did in just two days. Because of this, it fits nicely with iterative delivery models that are now becoming mainstream in software.</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It helps to reduce waste by preventing scope creep and over-engineered solutions.</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14</a:t>
            </a:fld>
            <a:endParaRPr lang="en-US"/>
          </a:p>
        </p:txBody>
      </p:sp>
    </p:spTree>
    <p:extLst>
      <p:ext uri="{BB962C8B-B14F-4D97-AF65-F5344CB8AC3E}">
        <p14:creationId xmlns:p14="http://schemas.microsoft.com/office/powerpoint/2010/main" val="20102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Next, you list the user roles who will be impacted by the objective. This allows you to discover and formulate the desired changes in behavior for reaching it (</a:t>
            </a:r>
            <a:r>
              <a:rPr lang="en-US" sz="1200" b="0" i="0" u="none" strike="noStrike" kern="1200" dirty="0" smtClean="0">
                <a:solidFill>
                  <a:schemeClr val="tx1"/>
                </a:solidFill>
                <a:effectLst/>
                <a:latin typeface="+mn-lt"/>
                <a:ea typeface="+mn-ea"/>
                <a:cs typeface="+mn-cs"/>
                <a:hlinkClick r:id="rId3" tooltip="Customer Journey Mapping"/>
              </a:rPr>
              <a:t>Persona’s</a:t>
            </a:r>
            <a:r>
              <a:rPr lang="en-US" sz="1200" b="0" i="0" kern="1200" dirty="0" smtClean="0">
                <a:solidFill>
                  <a:schemeClr val="tx1"/>
                </a:solidFill>
                <a:effectLst/>
                <a:latin typeface="+mn-lt"/>
                <a:ea typeface="+mn-ea"/>
                <a:cs typeface="+mn-cs"/>
              </a:rPr>
              <a:t> are often used to create such tangible ‘example users’ in order to facilitate communication and requirements understanding). Keep in mind that there might be several personas such as coordinators, marketing guys, accounting staff or the end-customer. That depends strongly on your product. Identify those people that can help you reach your objective, obstruct you in reaching it, or that will be impacted by the new product.</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17</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&amp; put in the center of a flip-chart a goal you want to achieve (satisfying SMART criteria would be great). It answers the first question: </a:t>
            </a:r>
            <a:r>
              <a:rPr lang="en-US" sz="1200" b="1" i="0" kern="1200" dirty="0" err="1" smtClean="0">
                <a:solidFill>
                  <a:schemeClr val="tx1"/>
                </a:solidFill>
                <a:effectLst/>
                <a:latin typeface="+mn-lt"/>
                <a:ea typeface="+mn-ea"/>
                <a:cs typeface="+mn-cs"/>
              </a:rPr>
              <a:t>WHY</a:t>
            </a:r>
            <a:r>
              <a:rPr lang="en-US" sz="1200" b="0" i="0" kern="1200" dirty="0" err="1" smtClean="0">
                <a:solidFill>
                  <a:schemeClr val="tx1"/>
                </a:solidFill>
                <a:effectLst/>
                <a:latin typeface="+mn-lt"/>
                <a:ea typeface="+mn-ea"/>
                <a:cs typeface="+mn-cs"/>
              </a:rPr>
              <a:t>do</a:t>
            </a:r>
            <a:r>
              <a:rPr lang="en-US" sz="1200" b="0" i="0" kern="1200" dirty="0" smtClean="0">
                <a:solidFill>
                  <a:schemeClr val="tx1"/>
                </a:solidFill>
                <a:effectLst/>
                <a:latin typeface="+mn-lt"/>
                <a:ea typeface="+mn-ea"/>
                <a:cs typeface="+mn-cs"/>
              </a:rPr>
              <a:t> we do this?”.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 “Get 1M users”.</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18</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&amp; put in the center of a flip-chart a goal you want to achieve (satisfying SMART criteria would be great). It answers the first question: </a:t>
            </a:r>
            <a:r>
              <a:rPr lang="en-US" sz="1200" b="1" i="0" kern="1200" dirty="0" err="1" smtClean="0">
                <a:solidFill>
                  <a:schemeClr val="tx1"/>
                </a:solidFill>
                <a:effectLst/>
                <a:latin typeface="+mn-lt"/>
                <a:ea typeface="+mn-ea"/>
                <a:cs typeface="+mn-cs"/>
              </a:rPr>
              <a:t>WHY</a:t>
            </a:r>
            <a:r>
              <a:rPr lang="en-US" sz="1200" b="0" i="0" kern="1200" dirty="0" err="1" smtClean="0">
                <a:solidFill>
                  <a:schemeClr val="tx1"/>
                </a:solidFill>
                <a:effectLst/>
                <a:latin typeface="+mn-lt"/>
                <a:ea typeface="+mn-ea"/>
                <a:cs typeface="+mn-cs"/>
              </a:rPr>
              <a:t>do</a:t>
            </a:r>
            <a:r>
              <a:rPr lang="en-US" sz="1200" b="0" i="0" kern="1200" dirty="0" smtClean="0">
                <a:solidFill>
                  <a:schemeClr val="tx1"/>
                </a:solidFill>
                <a:effectLst/>
                <a:latin typeface="+mn-lt"/>
                <a:ea typeface="+mn-ea"/>
                <a:cs typeface="+mn-cs"/>
              </a:rPr>
              <a:t> we do this?”.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 “Get 1M users”.</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19</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SMART</a:t>
            </a:r>
            <a:r>
              <a:rPr lang="en-US" sz="1200" b="0" i="0"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Mnemonic"/>
              </a:rPr>
              <a:t>mnemonic</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Acronym"/>
              </a:rPr>
              <a:t>acronym</a:t>
            </a:r>
            <a:r>
              <a:rPr lang="en-US" sz="1200" b="0" i="0" kern="1200" dirty="0" smtClean="0">
                <a:solidFill>
                  <a:schemeClr val="tx1"/>
                </a:solidFill>
                <a:effectLst/>
                <a:latin typeface="+mn-lt"/>
                <a:ea typeface="+mn-ea"/>
                <a:cs typeface="+mn-cs"/>
              </a:rPr>
              <a:t>, giving criteria to guide in the setting of objectives, for example in </a:t>
            </a:r>
            <a:r>
              <a:rPr lang="en-US" sz="1200" b="0" i="0" u="none" strike="noStrike" kern="1200" dirty="0" smtClean="0">
                <a:solidFill>
                  <a:schemeClr val="tx1"/>
                </a:solidFill>
                <a:effectLst/>
                <a:latin typeface="+mn-lt"/>
                <a:ea typeface="+mn-ea"/>
                <a:cs typeface="+mn-cs"/>
                <a:hlinkClick r:id="rId5" tooltip="Project management"/>
              </a:rPr>
              <a:t>project management</a:t>
            </a:r>
            <a:r>
              <a:rPr lang="en-US" sz="1200" b="0" i="0" kern="1200" dirty="0" smtClean="0">
                <a:solidFill>
                  <a:schemeClr val="tx1"/>
                </a:solidFill>
                <a:effectLst/>
                <a:latin typeface="+mn-lt"/>
                <a:ea typeface="+mn-ea"/>
                <a:cs typeface="+mn-cs"/>
              </a:rPr>
              <a:t>, employee-</a:t>
            </a:r>
            <a:r>
              <a:rPr lang="en-US" sz="1200" b="0" i="0" u="none" strike="noStrike" kern="1200" dirty="0" smtClean="0">
                <a:solidFill>
                  <a:schemeClr val="tx1"/>
                </a:solidFill>
                <a:effectLst/>
                <a:latin typeface="+mn-lt"/>
                <a:ea typeface="+mn-ea"/>
                <a:cs typeface="+mn-cs"/>
                <a:hlinkClick r:id="rId6" tooltip="Performance management"/>
              </a:rPr>
              <a:t>performance management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7" tooltip="Personal development"/>
              </a:rPr>
              <a:t>personal development</a:t>
            </a:r>
            <a:r>
              <a:rPr lang="en-US" sz="1200" b="0" i="0" kern="1200" dirty="0" smtClean="0">
                <a:solidFill>
                  <a:schemeClr val="tx1"/>
                </a:solidFill>
                <a:effectLst/>
                <a:latin typeface="+mn-lt"/>
                <a:ea typeface="+mn-ea"/>
                <a:cs typeface="+mn-cs"/>
              </a:rPr>
              <a:t>. The letters S and M generally mean </a:t>
            </a:r>
            <a:r>
              <a:rPr lang="en-US" sz="1200" b="1" i="0" kern="1200" dirty="0" smtClean="0">
                <a:solidFill>
                  <a:schemeClr val="tx1"/>
                </a:solidFill>
                <a:effectLst/>
                <a:latin typeface="+mn-lt"/>
                <a:ea typeface="+mn-ea"/>
                <a:cs typeface="+mn-cs"/>
              </a:rPr>
              <a:t>specific</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measurable</a:t>
            </a:r>
            <a:r>
              <a:rPr lang="en-US" sz="1200" b="0" i="0" kern="1200" dirty="0" smtClean="0">
                <a:solidFill>
                  <a:schemeClr val="tx1"/>
                </a:solidFill>
                <a:effectLst/>
                <a:latin typeface="+mn-lt"/>
                <a:ea typeface="+mn-ea"/>
                <a:cs typeface="+mn-cs"/>
              </a:rPr>
              <a:t>. Possibly the most common version has the remaining letters referring to </a:t>
            </a:r>
            <a:r>
              <a:rPr lang="en-US" sz="1200" b="1" i="0" kern="1200" dirty="0" smtClean="0">
                <a:solidFill>
                  <a:schemeClr val="tx1"/>
                </a:solidFill>
                <a:effectLst/>
                <a:latin typeface="+mn-lt"/>
                <a:ea typeface="+mn-ea"/>
                <a:cs typeface="+mn-cs"/>
              </a:rPr>
              <a:t>achievable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relevant</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time-bound</a:t>
            </a:r>
            <a:r>
              <a:rPr lang="en-US" sz="1200" b="0" i="0" kern="1200" dirty="0" smtClean="0">
                <a:solidFill>
                  <a:schemeClr val="tx1"/>
                </a:solidFill>
                <a:effectLst/>
                <a:latin typeface="+mn-lt"/>
                <a:ea typeface="+mn-ea"/>
                <a:cs typeface="+mn-cs"/>
              </a:rPr>
              <a:t>. However, the term's inventor had a slightly different version and the letters have meant different things to different authors, as described below. Additional letters have been added by some authors.</a:t>
            </a:r>
          </a:p>
          <a:p>
            <a:r>
              <a:rPr lang="en-US" sz="1200" b="0" i="0" kern="1200" dirty="0" smtClean="0">
                <a:solidFill>
                  <a:schemeClr val="tx1"/>
                </a:solidFill>
                <a:effectLst/>
                <a:latin typeface="+mn-lt"/>
                <a:ea typeface="+mn-ea"/>
                <a:cs typeface="+mn-cs"/>
              </a:rPr>
              <a:t>The first-known use of the term occurs in the November 1981 issue of </a:t>
            </a:r>
            <a:r>
              <a:rPr lang="en-US" sz="1200" b="0" i="1" kern="1200" dirty="0" smtClean="0">
                <a:solidFill>
                  <a:schemeClr val="tx1"/>
                </a:solidFill>
                <a:effectLst/>
                <a:latin typeface="+mn-lt"/>
                <a:ea typeface="+mn-ea"/>
                <a:cs typeface="+mn-cs"/>
              </a:rPr>
              <a:t>Management Review</a:t>
            </a:r>
            <a:r>
              <a:rPr lang="en-US" sz="1200" b="0" i="0" kern="1200" dirty="0" smtClean="0">
                <a:solidFill>
                  <a:schemeClr val="tx1"/>
                </a:solidFill>
                <a:effectLst/>
                <a:latin typeface="+mn-lt"/>
                <a:ea typeface="+mn-ea"/>
                <a:cs typeface="+mn-cs"/>
              </a:rPr>
              <a:t> by George T. Doran.</a:t>
            </a:r>
            <a:r>
              <a:rPr lang="en-US" sz="1200" b="0" i="0" u="none" strike="noStrike" kern="1200" baseline="30000" dirty="0" smtClean="0">
                <a:solidFill>
                  <a:schemeClr val="tx1"/>
                </a:solidFill>
                <a:effectLst/>
                <a:latin typeface="+mn-lt"/>
                <a:ea typeface="+mn-ea"/>
                <a:cs typeface="+mn-cs"/>
                <a:hlinkClick r:id="rId8"/>
              </a:rPr>
              <a:t>[1]</a:t>
            </a:r>
            <a:r>
              <a:rPr lang="en-US" sz="1200" b="0" i="0" kern="1200" dirty="0" smtClean="0">
                <a:solidFill>
                  <a:schemeClr val="tx1"/>
                </a:solidFill>
                <a:effectLst/>
                <a:latin typeface="+mn-lt"/>
                <a:ea typeface="+mn-ea"/>
                <a:cs typeface="+mn-cs"/>
              </a:rPr>
              <a:t> The principal advantage of SMART objectives is that they are easier to understand and to know when they have been done. SMART criteria are commonly associated with </a:t>
            </a:r>
            <a:r>
              <a:rPr lang="en-US" sz="1200" b="0" i="0" u="none" strike="noStrike" kern="1200" dirty="0" smtClean="0">
                <a:solidFill>
                  <a:schemeClr val="tx1"/>
                </a:solidFill>
                <a:effectLst/>
                <a:latin typeface="+mn-lt"/>
                <a:ea typeface="+mn-ea"/>
                <a:cs typeface="+mn-cs"/>
                <a:hlinkClick r:id="rId9" tooltip="Peter Drucker"/>
              </a:rPr>
              <a:t>Peter Drucker</a:t>
            </a:r>
            <a:r>
              <a:rPr lang="en-US" sz="1200" b="0" i="0" kern="1200" dirty="0" smtClean="0">
                <a:solidFill>
                  <a:schemeClr val="tx1"/>
                </a:solidFill>
                <a:effectLst/>
                <a:latin typeface="+mn-lt"/>
                <a:ea typeface="+mn-ea"/>
                <a:cs typeface="+mn-cs"/>
              </a:rPr>
              <a:t>'s </a:t>
            </a:r>
            <a:r>
              <a:rPr lang="en-US" sz="1200" b="0" i="0" u="none" strike="noStrike" kern="1200" dirty="0" smtClean="0">
                <a:solidFill>
                  <a:schemeClr val="tx1"/>
                </a:solidFill>
                <a:effectLst/>
                <a:latin typeface="+mn-lt"/>
                <a:ea typeface="+mn-ea"/>
                <a:cs typeface="+mn-cs"/>
                <a:hlinkClick r:id="rId10" tooltip="Management by objectives"/>
              </a:rPr>
              <a:t>management by objectives</a:t>
            </a:r>
            <a:r>
              <a:rPr lang="en-US" sz="1200" b="0" i="0" kern="1200" dirty="0" smtClean="0">
                <a:solidFill>
                  <a:schemeClr val="tx1"/>
                </a:solidFill>
                <a:effectLst/>
                <a:latin typeface="+mn-lt"/>
                <a:ea typeface="+mn-ea"/>
                <a:cs typeface="+mn-cs"/>
              </a:rPr>
              <a:t> concept.</a:t>
            </a:r>
            <a:r>
              <a:rPr lang="en-US" sz="1200" b="0" i="0" u="none" strike="noStrike" kern="1200" baseline="30000" dirty="0" smtClean="0">
                <a:solidFill>
                  <a:schemeClr val="tx1"/>
                </a:solidFill>
                <a:effectLst/>
                <a:latin typeface="+mn-lt"/>
                <a:ea typeface="+mn-ea"/>
                <a:cs typeface="+mn-cs"/>
                <a:hlinkClick r:id="rId11"/>
              </a:rPr>
              <a:t>[2]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Often the term </a:t>
            </a:r>
            <a:r>
              <a:rPr lang="en-US" sz="1200" b="0" i="1" kern="1200" dirty="0" smtClean="0">
                <a:solidFill>
                  <a:schemeClr val="tx1"/>
                </a:solidFill>
                <a:effectLst/>
                <a:latin typeface="+mn-lt"/>
                <a:ea typeface="+mn-ea"/>
                <a:cs typeface="+mn-cs"/>
              </a:rPr>
              <a:t>S.M.A.R.T Goals</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S.M.A.R.T Objectives</a:t>
            </a:r>
            <a:r>
              <a:rPr lang="en-US" sz="1200" b="0" i="0" kern="1200" dirty="0" smtClean="0">
                <a:solidFill>
                  <a:schemeClr val="tx1"/>
                </a:solidFill>
                <a:effectLst/>
                <a:latin typeface="+mn-lt"/>
                <a:ea typeface="+mn-ea"/>
                <a:cs typeface="+mn-cs"/>
              </a:rPr>
              <a:t> will surface. Although the acronym </a:t>
            </a:r>
            <a:r>
              <a:rPr lang="en-US" sz="1200" b="1" i="0" kern="1200" dirty="0" smtClean="0">
                <a:solidFill>
                  <a:schemeClr val="tx1"/>
                </a:solidFill>
                <a:effectLst/>
                <a:latin typeface="+mn-lt"/>
                <a:ea typeface="+mn-ea"/>
                <a:cs typeface="+mn-cs"/>
              </a:rPr>
              <a:t>SMART</a:t>
            </a:r>
            <a:r>
              <a:rPr lang="en-US" sz="1200" b="0" i="0" kern="1200" dirty="0" smtClean="0">
                <a:solidFill>
                  <a:schemeClr val="tx1"/>
                </a:solidFill>
                <a:effectLst/>
                <a:latin typeface="+mn-lt"/>
                <a:ea typeface="+mn-ea"/>
                <a:cs typeface="+mn-cs"/>
              </a:rPr>
              <a:t> generally stays the same, objectives and goals can differ. Goals are the distinct purpose that is to be anticipated from the assignment or project. </a:t>
            </a:r>
            <a:r>
              <a:rPr lang="en-US" sz="1200" b="0" i="0" u="none" strike="noStrike" kern="1200" baseline="30000" dirty="0" smtClean="0">
                <a:solidFill>
                  <a:schemeClr val="tx1"/>
                </a:solidFill>
                <a:effectLst/>
                <a:latin typeface="+mn-lt"/>
                <a:ea typeface="+mn-ea"/>
                <a:cs typeface="+mn-cs"/>
                <a:hlinkClick r:id="rId12"/>
              </a:rPr>
              <a:t>[3]</a:t>
            </a:r>
            <a:r>
              <a:rPr lang="en-US" sz="1200" b="0" i="0" kern="1200" dirty="0" smtClean="0">
                <a:solidFill>
                  <a:schemeClr val="tx1"/>
                </a:solidFill>
                <a:effectLst/>
                <a:latin typeface="+mn-lt"/>
                <a:ea typeface="+mn-ea"/>
                <a:cs typeface="+mn-cs"/>
              </a:rPr>
              <a:t> Objectives on the other hand are the determined steps that will direct full completion of the project goals. </a:t>
            </a:r>
          </a:p>
          <a:p>
            <a:endParaRPr lang="en-US" dirty="0" smtClean="0"/>
          </a:p>
          <a:p>
            <a:r>
              <a:rPr lang="en-US" sz="1200" b="0" i="0" kern="1200" dirty="0" smtClean="0">
                <a:solidFill>
                  <a:schemeClr val="tx1"/>
                </a:solidFill>
                <a:effectLst/>
                <a:latin typeface="+mn-lt"/>
                <a:ea typeface="+mn-ea"/>
                <a:cs typeface="+mn-cs"/>
              </a:rPr>
              <a:t>History[</a:t>
            </a:r>
            <a:r>
              <a:rPr lang="en-US" sz="1200" b="0" i="0" u="none" strike="noStrike" kern="1200" dirty="0" smtClean="0">
                <a:solidFill>
                  <a:schemeClr val="tx1"/>
                </a:solidFill>
                <a:effectLst/>
                <a:latin typeface="+mn-lt"/>
                <a:ea typeface="+mn-ea"/>
                <a:cs typeface="+mn-cs"/>
                <a:hlinkClick r:id="rId13" tooltip="Edit section: History"/>
              </a:rPr>
              <a:t>edit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November 1981 issue of </a:t>
            </a:r>
            <a:r>
              <a:rPr lang="en-US" sz="1200" b="0" i="1" kern="1200" dirty="0" smtClean="0">
                <a:solidFill>
                  <a:schemeClr val="tx1"/>
                </a:solidFill>
                <a:effectLst/>
                <a:latin typeface="+mn-lt"/>
                <a:ea typeface="+mn-ea"/>
                <a:cs typeface="+mn-cs"/>
              </a:rPr>
              <a:t>Management Review</a:t>
            </a:r>
            <a:r>
              <a:rPr lang="en-US" sz="1200" b="0" i="0" kern="1200" dirty="0" smtClean="0">
                <a:solidFill>
                  <a:schemeClr val="tx1"/>
                </a:solidFill>
                <a:effectLst/>
                <a:latin typeface="+mn-lt"/>
                <a:ea typeface="+mn-ea"/>
                <a:cs typeface="+mn-cs"/>
              </a:rPr>
              <a:t> contained a paper by George T. Doran called </a:t>
            </a:r>
            <a:r>
              <a:rPr lang="en-US" sz="1200" b="0" i="1" kern="1200" dirty="0" smtClean="0">
                <a:solidFill>
                  <a:schemeClr val="tx1"/>
                </a:solidFill>
                <a:effectLst/>
                <a:latin typeface="+mn-lt"/>
                <a:ea typeface="+mn-ea"/>
                <a:cs typeface="+mn-cs"/>
              </a:rPr>
              <a:t>There's a S.M.A.R.T. way to write management's goals and objectives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8"/>
              </a:rPr>
              <a:t>[1]</a:t>
            </a:r>
            <a:r>
              <a:rPr lang="en-US" sz="1200" b="0" i="0" u="none" strike="noStrike" kern="1200" baseline="30000" dirty="0" smtClean="0">
                <a:solidFill>
                  <a:schemeClr val="tx1"/>
                </a:solidFill>
                <a:effectLst/>
                <a:latin typeface="+mn-lt"/>
                <a:ea typeface="+mn-ea"/>
                <a:cs typeface="+mn-cs"/>
                <a:hlinkClick r:id="rId14"/>
              </a:rPr>
              <a:t>[4]</a:t>
            </a:r>
            <a:r>
              <a:rPr lang="en-US" sz="1200" b="0" i="0" kern="1200" dirty="0" smtClean="0">
                <a:solidFill>
                  <a:schemeClr val="tx1"/>
                </a:solidFill>
                <a:effectLst/>
                <a:latin typeface="+mn-lt"/>
                <a:ea typeface="+mn-ea"/>
                <a:cs typeface="+mn-cs"/>
              </a:rPr>
              <a:t> It discussed the importance of objectives and the difficulty of setting them.</a:t>
            </a:r>
          </a:p>
          <a:p>
            <a:r>
              <a:rPr lang="en-US" dirty="0" smtClean="0">
                <a:effectLst/>
              </a:rPr>
              <a:t>Ideally speaking, each corporate, department, and section objective should be:</a:t>
            </a:r>
          </a:p>
          <a:p>
            <a:r>
              <a:rPr lang="en-US" i="1" dirty="0" smtClean="0">
                <a:effectLst/>
              </a:rPr>
              <a:t>Specific</a:t>
            </a:r>
            <a:r>
              <a:rPr lang="en-US" dirty="0" smtClean="0">
                <a:effectLst/>
              </a:rPr>
              <a:t> – target a specific area for improvement.</a:t>
            </a:r>
          </a:p>
          <a:p>
            <a:r>
              <a:rPr lang="en-US" i="1" dirty="0" smtClean="0">
                <a:effectLst/>
              </a:rPr>
              <a:t>Measurable</a:t>
            </a:r>
            <a:r>
              <a:rPr lang="en-US" dirty="0" smtClean="0">
                <a:effectLst/>
              </a:rPr>
              <a:t> – quantify or at least suggest an indicator of progress.</a:t>
            </a:r>
          </a:p>
          <a:p>
            <a:r>
              <a:rPr lang="en-US" i="1" dirty="0" smtClean="0">
                <a:effectLst/>
              </a:rPr>
              <a:t>Assignable</a:t>
            </a:r>
            <a:r>
              <a:rPr lang="en-US" dirty="0" smtClean="0">
                <a:effectLst/>
              </a:rPr>
              <a:t> – specify who will do it.</a:t>
            </a:r>
          </a:p>
          <a:p>
            <a:r>
              <a:rPr lang="en-US" i="1" dirty="0" smtClean="0">
                <a:effectLst/>
              </a:rPr>
              <a:t>Realistic</a:t>
            </a:r>
            <a:r>
              <a:rPr lang="en-US" dirty="0" smtClean="0">
                <a:effectLst/>
              </a:rPr>
              <a:t> – state what results can realistically be achieved, given available resources.</a:t>
            </a:r>
          </a:p>
          <a:p>
            <a:r>
              <a:rPr lang="en-US" i="1" dirty="0" smtClean="0">
                <a:effectLst/>
              </a:rPr>
              <a:t>Time-related</a:t>
            </a:r>
            <a:r>
              <a:rPr lang="en-US" dirty="0" smtClean="0">
                <a:effectLst/>
              </a:rPr>
              <a:t> – specify when the result(s) can be achieved.</a:t>
            </a:r>
          </a:p>
          <a:p>
            <a:r>
              <a:rPr lang="en-US" dirty="0" smtClean="0">
                <a:effectLst/>
              </a:rPr>
              <a:t>Notice that these criteria don't say that all objectives must be quantified on all levels of management. In certain situations it is not realistic to attempt quantification, particularly in staff middle-management positions. Practicing managers and corporations can lose the benefit of a more abstract objective in order to gain quantification. It is the combination of the objective and its action plan that is really important. Therefore serious management should focus on these twins and not just the objective.</a:t>
            </a:r>
          </a:p>
          <a:p>
            <a:r>
              <a:rPr lang="en-US" dirty="0" smtClean="0">
                <a:effectLst/>
              </a:rPr>
              <a:t>— </a:t>
            </a:r>
            <a:r>
              <a:rPr lang="en-US" i="1" dirty="0" smtClean="0">
                <a:effectLst/>
              </a:rPr>
              <a:t>George T. Doran, There's a S.M.A.R.T. way to write management's goals and objectives</a:t>
            </a:r>
            <a:r>
              <a:rPr lang="en-US" sz="1200" b="0" i="0" u="none" strike="noStrike" kern="1200" baseline="30000" dirty="0" smtClean="0">
                <a:solidFill>
                  <a:schemeClr val="tx1"/>
                </a:solidFill>
                <a:effectLst/>
                <a:latin typeface="+mn-lt"/>
                <a:ea typeface="+mn-ea"/>
                <a:cs typeface="+mn-cs"/>
                <a:hlinkClick r:id="rId8"/>
              </a:rPr>
              <a:t>[1]</a:t>
            </a:r>
            <a:r>
              <a:rPr lang="en-US" sz="1200" b="0" i="0" u="none" strike="noStrike" kern="1200" baseline="30000" dirty="0" smtClean="0">
                <a:solidFill>
                  <a:schemeClr val="tx1"/>
                </a:solidFill>
                <a:effectLst/>
                <a:latin typeface="+mn-lt"/>
                <a:ea typeface="+mn-ea"/>
                <a:cs typeface="+mn-cs"/>
                <a:hlinkClick r:id="rId14"/>
              </a:rPr>
              <a:t>[4]</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20</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questions: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can produce the desired effect?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can obstruct it?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are the consumers or users of our product?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will be impacted by it?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Here we think about real groups of people, not tech abstracts.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“Active Users”, “Our Marketing Guys”, “External Advertising Agency”.</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21</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questions: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can produce the desired effect?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can obstruct it?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are the consumers or users of our product? </a:t>
            </a:r>
            <a:r>
              <a:rPr lang="en-US" sz="1200" b="1" i="0" kern="1200" dirty="0" smtClean="0">
                <a:solidFill>
                  <a:schemeClr val="tx1"/>
                </a:solidFill>
                <a:effectLst/>
                <a:latin typeface="+mn-lt"/>
                <a:ea typeface="+mn-ea"/>
                <a:cs typeface="+mn-cs"/>
              </a:rPr>
              <a:t>WHO</a:t>
            </a:r>
            <a:r>
              <a:rPr lang="en-US" sz="1200" b="0" i="0" kern="1200" dirty="0" smtClean="0">
                <a:solidFill>
                  <a:schemeClr val="tx1"/>
                </a:solidFill>
                <a:effectLst/>
                <a:latin typeface="+mn-lt"/>
                <a:ea typeface="+mn-ea"/>
                <a:cs typeface="+mn-cs"/>
              </a:rPr>
              <a:t> will be impacted by it?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Here we think about real groups of people, not tech abstracts.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“Active Users”, “Our Marketing Guys”, “External Advertising Agency”.</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22</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questions: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should our actors’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change?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can they help us to achieve the goal?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can they obstruct or prevent us from succeeding?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“Recommending/posting (by Active Users)”, “</a:t>
            </a:r>
            <a:r>
              <a:rPr lang="en-US" sz="1200" b="0" i="0" kern="1200" dirty="0" err="1" smtClean="0">
                <a:solidFill>
                  <a:schemeClr val="tx1"/>
                </a:solidFill>
                <a:effectLst/>
                <a:latin typeface="+mn-lt"/>
                <a:ea typeface="+mn-ea"/>
                <a:cs typeface="+mn-cs"/>
              </a:rPr>
              <a:t>Organise</a:t>
            </a:r>
            <a:r>
              <a:rPr lang="en-US" sz="1200" b="0" i="0" kern="1200" dirty="0" smtClean="0">
                <a:solidFill>
                  <a:schemeClr val="tx1"/>
                </a:solidFill>
                <a:effectLst/>
                <a:latin typeface="+mn-lt"/>
                <a:ea typeface="+mn-ea"/>
                <a:cs typeface="+mn-cs"/>
              </a:rPr>
              <a:t> PR event (by Our Marketing Guys)”, “Publish our banners on big buildings in a city center (by External Advertising Agency)”.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Notice that we still don’t talk about features. We talk about real people and their actions.</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23</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a:t>
            </a:r>
            <a:r>
              <a:rPr lang="en-US" sz="1200" b="0" i="0" kern="1200" dirty="0" err="1" smtClean="0">
                <a:solidFill>
                  <a:schemeClr val="tx1"/>
                </a:solidFill>
                <a:effectLst/>
                <a:latin typeface="+mn-lt"/>
                <a:ea typeface="+mn-ea"/>
                <a:cs typeface="+mn-cs"/>
              </a:rPr>
              <a:t>organisations</a:t>
            </a:r>
            <a:r>
              <a:rPr lang="en-US" sz="1200" b="0" i="0" kern="1200" dirty="0" smtClean="0">
                <a:solidFill>
                  <a:schemeClr val="tx1"/>
                </a:solidFill>
                <a:effectLst/>
                <a:latin typeface="+mn-lt"/>
                <a:ea typeface="+mn-ea"/>
                <a:cs typeface="+mn-cs"/>
              </a:rPr>
              <a:t>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questions: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should our actors’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change?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can they help us to achieve the goal? </a:t>
            </a:r>
            <a:r>
              <a:rPr lang="en-US" sz="1200" b="1" i="0"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can they obstruct or prevent us from succeeding?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“Recommending/posting (by Active Users)”, “</a:t>
            </a:r>
            <a:r>
              <a:rPr lang="en-US" sz="1200" b="0" i="0" kern="1200" dirty="0" err="1" smtClean="0">
                <a:solidFill>
                  <a:schemeClr val="tx1"/>
                </a:solidFill>
                <a:effectLst/>
                <a:latin typeface="+mn-lt"/>
                <a:ea typeface="+mn-ea"/>
                <a:cs typeface="+mn-cs"/>
              </a:rPr>
              <a:t>Organise</a:t>
            </a:r>
            <a:r>
              <a:rPr lang="en-US" sz="1200" b="0" i="0" kern="1200" dirty="0" smtClean="0">
                <a:solidFill>
                  <a:schemeClr val="tx1"/>
                </a:solidFill>
                <a:effectLst/>
                <a:latin typeface="+mn-lt"/>
                <a:ea typeface="+mn-ea"/>
                <a:cs typeface="+mn-cs"/>
              </a:rPr>
              <a:t> PR event (by Our Marketing Guys)”, “Publish our banners on big buildings in a city center (by External Advertising Agency)”.</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Notice that we still don’t talk about features. We talk about real people and their actions.</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24</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 </a:t>
            </a:r>
            <a:r>
              <a:rPr lang="en-US" sz="1200" b="1" i="0" kern="1200" dirty="0" smtClean="0">
                <a:solidFill>
                  <a:schemeClr val="tx1"/>
                </a:solidFill>
                <a:effectLst/>
                <a:latin typeface="+mn-lt"/>
                <a:ea typeface="+mn-ea"/>
                <a:cs typeface="+mn-cs"/>
              </a:rPr>
              <a:t>WHAT</a:t>
            </a:r>
            <a:r>
              <a:rPr lang="en-US" sz="1200" b="0" i="0" kern="1200" dirty="0" smtClean="0">
                <a:solidFill>
                  <a:schemeClr val="tx1"/>
                </a:solidFill>
                <a:effectLst/>
                <a:latin typeface="+mn-lt"/>
                <a:ea typeface="+mn-ea"/>
                <a:cs typeface="+mn-cs"/>
              </a:rPr>
              <a:t> can we do, as an organization or a delivery team, to support the required impacts?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Notice that even here we talk not only about features but try to open all possible ideas (because very often it’s much cheaper to achieve something without even writing a single line of code).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“Content to share/post about (to support Posting)”, “Invites (to support PR event)”, “Banners design (to support banners on big buildings)”.</a:t>
            </a:r>
          </a:p>
          <a:p>
            <a:endParaRPr lang="en-US" dirty="0" smtClean="0"/>
          </a:p>
          <a:p>
            <a:r>
              <a:rPr lang="en-US" sz="1200" b="0" i="0" kern="1200" dirty="0" smtClean="0">
                <a:solidFill>
                  <a:schemeClr val="tx1"/>
                </a:solidFill>
                <a:effectLst/>
                <a:latin typeface="+mn-lt"/>
                <a:ea typeface="+mn-ea"/>
                <a:cs typeface="+mn-cs"/>
              </a:rPr>
              <a:t>And a final secret ingredient. Remember that this technique shouldn’t be done by a lonely warrior (like Product Owner). That’s the way how to fail. This technique is a very powerful facilitation method that should be used for a rich group discussion (at least an overall product development team but ideally plus all more or less involved stakeholders)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25</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Discuss and try to answer next question: </a:t>
            </a:r>
            <a:r>
              <a:rPr lang="en-US" sz="1200" b="1" i="0" kern="1200" dirty="0" smtClean="0">
                <a:solidFill>
                  <a:schemeClr val="tx1"/>
                </a:solidFill>
                <a:effectLst/>
                <a:latin typeface="+mn-lt"/>
                <a:ea typeface="+mn-ea"/>
                <a:cs typeface="+mn-cs"/>
              </a:rPr>
              <a:t>WHAT</a:t>
            </a:r>
            <a:r>
              <a:rPr lang="en-US" sz="1200" b="0" i="0" kern="1200" dirty="0" smtClean="0">
                <a:solidFill>
                  <a:schemeClr val="tx1"/>
                </a:solidFill>
                <a:effectLst/>
                <a:latin typeface="+mn-lt"/>
                <a:ea typeface="+mn-ea"/>
                <a:cs typeface="+mn-cs"/>
              </a:rPr>
              <a:t> can we do, as an organization or a delivery team, to support the required impacts?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Notice that even here we talk not only about features but try to open all possible ideas (because very often it’s much cheaper to achieve something without even writing a single line of code).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Good examples: “Content to share/post about (to support Posting)”, “Invites (to support PR event)”, “Banners design (to support banners on big buildings)”.</a:t>
            </a:r>
          </a:p>
          <a:p>
            <a:endParaRPr lang="en-US" dirty="0" smtClean="0"/>
          </a:p>
          <a:p>
            <a:r>
              <a:rPr lang="en-US" sz="1200" b="0" i="0" kern="1200" dirty="0" smtClean="0">
                <a:solidFill>
                  <a:schemeClr val="tx1"/>
                </a:solidFill>
                <a:effectLst/>
                <a:latin typeface="+mn-lt"/>
                <a:ea typeface="+mn-ea"/>
                <a:cs typeface="+mn-cs"/>
              </a:rPr>
              <a:t>And a final secret ingredient. Remember that this technique shouldn’t be done by a lonely warrior (like Product Owner). That’s the way how to fail. This technique is a very powerful facilitation method that should be used for a rich group discussion (at least an overall product development team but ideally plus all more or less involved stakeholders)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26</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27</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28</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29</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30</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31</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32</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33</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term "impact" in this context refers to a human behavioral change, something affected by the delivery of a product feature or a process change. Impact mapping defines the value of any work effort in terms of its "impact" (not merely its "completion"). This idea comes to us from the design thinking community, and has significant implications for the ways leaders incentivize risk-taking and therefore innovation (as I'll discuss in the next section).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term "mapping" is derived from the concept of the "mind map," which participants build as part of the workshop. This special kind of mind map—also known as an "impact map"—is carefully constructed to surface the assumptions underlying a work effort. Specifically, impact mapping seeks to highlight all assumptions that:</a:t>
            </a:r>
          </a:p>
          <a:p>
            <a:r>
              <a:rPr lang="en-US" sz="1200" b="0" i="0" kern="1200" dirty="0" smtClean="0">
                <a:solidFill>
                  <a:schemeClr val="tx1"/>
                </a:solidFill>
                <a:effectLst/>
                <a:latin typeface="+mn-lt"/>
                <a:ea typeface="+mn-ea"/>
                <a:cs typeface="+mn-cs"/>
              </a:rPr>
              <a:t>a specific deliverable will lead to a specific behavioral change, and</a:t>
            </a:r>
          </a:p>
          <a:p>
            <a:r>
              <a:rPr lang="en-US" sz="1200" b="0" i="0" kern="1200" dirty="0" smtClean="0">
                <a:solidFill>
                  <a:schemeClr val="tx1"/>
                </a:solidFill>
                <a:effectLst/>
                <a:latin typeface="+mn-lt"/>
                <a:ea typeface="+mn-ea"/>
                <a:cs typeface="+mn-cs"/>
              </a:rPr>
              <a:t>a particular behavioral change will help the organization achieve its goal</a:t>
            </a:r>
          </a:p>
          <a:p>
            <a:endParaRPr lang="en-US" dirty="0" smtClean="0"/>
          </a:p>
          <a:p>
            <a:r>
              <a:rPr lang="en-US" sz="1200" b="0" i="0" kern="1200" dirty="0" smtClean="0">
                <a:solidFill>
                  <a:schemeClr val="tx1"/>
                </a:solidFill>
                <a:effectLst/>
                <a:latin typeface="+mn-lt"/>
                <a:ea typeface="+mn-ea"/>
                <a:cs typeface="+mn-cs"/>
              </a:rPr>
              <a:t>True to its lean product development roots, impact mapping provides a framework for using metrics to translate these assumptions into testable hypotheses.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Given the high value of the outputs of impact mapping, you may be surprised to learn that facilitating the technique is actually fast and cheap. It requires no expensive tools or training, so barriers to entry are low. If you'd like to use it in its simplest form, you can probably begin by reverse engineering a map without metrics from the project on which you are currently working. It will take you about 30 minutes at the whiteboard. With approximately four hours, a prepared facilitator can lead key stakeholders to an impact map with basic metrics for your next strategic initiative. More complete maps require an additional preparation phase to create comprehensive metrics. But these extra tasks are asynchronous, so completing an impact map won't require locking a team in a room for weeks at a time (instead you can schedule the process around busy stakeholders).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a:t>
            </a:fld>
            <a:endParaRPr lang="en-US"/>
          </a:p>
        </p:txBody>
      </p:sp>
    </p:spTree>
    <p:extLst>
      <p:ext uri="{BB962C8B-B14F-4D97-AF65-F5344CB8AC3E}">
        <p14:creationId xmlns:p14="http://schemas.microsoft.com/office/powerpoint/2010/main" val="4059581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34</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35</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36</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37</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38</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39</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40</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41</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42</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43</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a:t>
            </a:r>
            <a:r>
              <a:rPr lang="en-US" sz="1200" b="0" i="0" kern="1200" dirty="0" err="1" smtClean="0">
                <a:solidFill>
                  <a:schemeClr val="tx1"/>
                </a:solidFill>
                <a:effectLst/>
                <a:latin typeface="+mn-lt"/>
                <a:ea typeface="+mn-ea"/>
                <a:cs typeface="+mn-cs"/>
              </a:rPr>
              <a:t>organisations</a:t>
            </a:r>
            <a:r>
              <a:rPr lang="en-US" sz="1200" b="0" i="0" kern="1200" dirty="0" smtClean="0">
                <a:solidFill>
                  <a:schemeClr val="tx1"/>
                </a:solidFill>
                <a:effectLst/>
                <a:latin typeface="+mn-lt"/>
                <a:ea typeface="+mn-ea"/>
                <a:cs typeface="+mn-cs"/>
              </a:rPr>
              <a:t>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5</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44</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45</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46</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47</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48</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each Impact Map branch, there’s a bunch of User Story that translates deliverables into specific features to be implemented. You’ll use them to calculate a business value, development efforts and set priorities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Impact mapping links your project to the real world and shows what impacts (if any) your deliverables will make. It brings more clarity to the team regarding goals and strategy.</a:t>
            </a:r>
          </a:p>
          <a:p>
            <a:r>
              <a:rPr lang="en-US" sz="1200" b="0" i="0" kern="1200" dirty="0" smtClean="0">
                <a:solidFill>
                  <a:schemeClr val="tx1"/>
                </a:solidFill>
                <a:effectLst/>
                <a:latin typeface="+mn-lt"/>
                <a:ea typeface="+mn-ea"/>
                <a:cs typeface="+mn-cs"/>
              </a:rPr>
              <a:t>Notice how we started with business goals and mapped our way straight to specific features that can be passed to the development team. And what’s really great – at this point, we can be sure that we’re implementing features that will certainly make an impact.</a:t>
            </a:r>
          </a:p>
          <a:p>
            <a:r>
              <a:rPr lang="en-US" sz="1200" b="0" i="0" kern="1200" dirty="0" smtClean="0">
                <a:solidFill>
                  <a:schemeClr val="tx1"/>
                </a:solidFill>
                <a:effectLst/>
                <a:latin typeface="+mn-lt"/>
                <a:ea typeface="+mn-ea"/>
                <a:cs typeface="+mn-cs"/>
              </a:rPr>
              <a:t>Done well, impact mapping leads to making better roadmap decisions, avoiding scope creep and over-engineered solutions – everything that makes projects lay an egg</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49</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50</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51</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Ingrid </a:t>
            </a:r>
            <a:r>
              <a:rPr lang="en-US" sz="1200" b="0" i="0" kern="1200" dirty="0" err="1" smtClean="0">
                <a:solidFill>
                  <a:schemeClr val="tx1"/>
                </a:solidFill>
                <a:effectLst/>
                <a:latin typeface="+mn-lt"/>
                <a:ea typeface="+mn-ea"/>
                <a:cs typeface="+mn-cs"/>
              </a:rPr>
              <a:t>Domingues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explains</a:t>
            </a:r>
            <a:r>
              <a:rPr lang="en-US" sz="1200" b="0" i="0" kern="1200" dirty="0" smtClean="0">
                <a:solidFill>
                  <a:schemeClr val="tx1"/>
                </a:solidFill>
                <a:effectLst/>
                <a:latin typeface="+mn-lt"/>
                <a:ea typeface="+mn-ea"/>
                <a:cs typeface="+mn-cs"/>
              </a:rPr>
              <a:t> the similarities between image maps and Simon Sinek’s Golden Circle straight forward:</a:t>
            </a:r>
          </a:p>
          <a:p>
            <a:r>
              <a:rPr lang="en-US" dirty="0" smtClean="0">
                <a:effectLst/>
              </a:rPr>
              <a:t>"the impact map describes the business and user values that a new product or service is expected to generate.</a:t>
            </a:r>
          </a:p>
          <a:p>
            <a:r>
              <a:rPr lang="en-US" dirty="0" smtClean="0">
                <a:effectLst/>
              </a:rPr>
              <a:t>why this solution is a good investment for the business</a:t>
            </a:r>
          </a:p>
          <a:p>
            <a:r>
              <a:rPr lang="en-US" dirty="0" smtClean="0">
                <a:effectLst/>
              </a:rPr>
              <a:t>how people are going to gain from it</a:t>
            </a:r>
          </a:p>
          <a:p>
            <a:r>
              <a:rPr lang="en-US" dirty="0" smtClean="0">
                <a:effectLst/>
              </a:rPr>
              <a:t>what the solution should encompass in order to promote user satisfaction and business prosperity."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Thus, the "Why"-question leads us to the following two questions:</a:t>
            </a:r>
          </a:p>
          <a:p>
            <a:r>
              <a:rPr lang="en-US" sz="1200" b="0" i="1" kern="1200" dirty="0" smtClean="0">
                <a:solidFill>
                  <a:schemeClr val="tx1"/>
                </a:solidFill>
                <a:effectLst/>
                <a:latin typeface="+mn-lt"/>
                <a:ea typeface="+mn-ea"/>
                <a:cs typeface="+mn-cs"/>
              </a:rPr>
              <a:t>Do you solve the right problem? and How do you know?</a:t>
            </a:r>
            <a:endParaRPr lang="en-US" sz="1200" b="0"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How do you measure the success of your product/service?</a:t>
            </a:r>
            <a:endParaRPr lang="en-US" sz="1200" b="0" i="0" kern="1200" dirty="0" smtClean="0">
              <a:solidFill>
                <a:schemeClr val="tx1"/>
              </a:solidFill>
              <a:effectLst/>
              <a:latin typeface="+mn-lt"/>
              <a:ea typeface="+mn-ea"/>
              <a:cs typeface="+mn-cs"/>
            </a:endParaRPr>
          </a:p>
          <a:p>
            <a:endParaRPr lang="en-US" dirty="0" smtClean="0"/>
          </a:p>
          <a:p>
            <a:pPr algn="l"/>
            <a:r>
              <a:rPr lang="en-US" dirty="0" smtClean="0"/>
              <a:t>To answer the "Why" question, </a:t>
            </a:r>
            <a:r>
              <a:rPr lang="en-US" dirty="0" err="1" smtClean="0"/>
              <a:t>Gojko</a:t>
            </a:r>
            <a:r>
              <a:rPr lang="en-US" dirty="0" smtClean="0"/>
              <a:t> suggests to use the acronym “SMART”: “</a:t>
            </a:r>
            <a:r>
              <a:rPr lang="en-US" b="1" dirty="0" smtClean="0"/>
              <a:t>S</a:t>
            </a:r>
            <a:r>
              <a:rPr lang="en-US" dirty="0" smtClean="0"/>
              <a:t>pecific, </a:t>
            </a:r>
            <a:r>
              <a:rPr lang="en-US" b="1" dirty="0" smtClean="0"/>
              <a:t>M</a:t>
            </a:r>
            <a:r>
              <a:rPr lang="en-US" dirty="0" smtClean="0"/>
              <a:t>easurable, </a:t>
            </a:r>
            <a:r>
              <a:rPr lang="en-US" b="1" dirty="0" smtClean="0"/>
              <a:t>A</a:t>
            </a:r>
            <a:r>
              <a:rPr lang="en-US" dirty="0" smtClean="0"/>
              <a:t>ction-oriented, </a:t>
            </a:r>
            <a:r>
              <a:rPr lang="en-US" b="1" dirty="0" smtClean="0"/>
              <a:t>R</a:t>
            </a:r>
            <a:r>
              <a:rPr lang="en-US" dirty="0" smtClean="0"/>
              <a:t>ealistic, and </a:t>
            </a:r>
            <a:r>
              <a:rPr lang="en-US" b="1" dirty="0" smtClean="0"/>
              <a:t>T</a:t>
            </a:r>
            <a:r>
              <a:rPr lang="en-US" dirty="0" smtClean="0"/>
              <a:t>imely” — according to </a:t>
            </a:r>
            <a:r>
              <a:rPr lang="en-US" dirty="0" smtClean="0">
                <a:hlinkClick r:id="rId4"/>
              </a:rPr>
              <a:t>Wikipedia</a:t>
            </a:r>
            <a:r>
              <a:rPr lang="en-US" dirty="0" smtClean="0"/>
              <a:t> there are multiple variants to interpret SMART. </a:t>
            </a:r>
          </a:p>
          <a:p>
            <a:endParaRPr lang="en-US" dirty="0" smtClean="0"/>
          </a:p>
          <a:p>
            <a:r>
              <a:rPr lang="en-US" dirty="0" smtClean="0"/>
              <a:t>For multiple goals use the well-known </a:t>
            </a:r>
            <a:r>
              <a:rPr lang="en-US" dirty="0" err="1" smtClean="0">
                <a:hlinkClick r:id="rId5"/>
              </a:rPr>
              <a:t>MoSCoW</a:t>
            </a:r>
            <a:r>
              <a:rPr lang="en-US" dirty="0" smtClean="0"/>
              <a:t> </a:t>
            </a:r>
            <a:r>
              <a:rPr lang="en-US" dirty="0" err="1" smtClean="0"/>
              <a:t>prioritisation</a:t>
            </a:r>
            <a:r>
              <a:rPr lang="en-US" dirty="0" smtClean="0"/>
              <a:t> method: </a:t>
            </a:r>
          </a:p>
          <a:p>
            <a:r>
              <a:rPr lang="en-US" dirty="0" smtClean="0"/>
              <a:t>"</a:t>
            </a:r>
            <a:r>
              <a:rPr lang="en-US" b="1" dirty="0" smtClean="0"/>
              <a:t>M</a:t>
            </a:r>
            <a:r>
              <a:rPr lang="en-US" dirty="0" smtClean="0"/>
              <a:t>ust have, </a:t>
            </a:r>
            <a:r>
              <a:rPr lang="en-US" b="1" dirty="0" smtClean="0"/>
              <a:t>S</a:t>
            </a:r>
            <a:r>
              <a:rPr lang="en-US" dirty="0" smtClean="0"/>
              <a:t>hould have, </a:t>
            </a:r>
            <a:r>
              <a:rPr lang="en-US" b="1" dirty="0" smtClean="0"/>
              <a:t>C</a:t>
            </a:r>
            <a:r>
              <a:rPr lang="en-US" dirty="0" smtClean="0"/>
              <a:t>ould have, </a:t>
            </a:r>
            <a:r>
              <a:rPr lang="en-US" b="1" dirty="0" smtClean="0"/>
              <a:t>W</a:t>
            </a:r>
            <a:r>
              <a:rPr lang="en-US" dirty="0" smtClean="0"/>
              <a:t>on't have". </a:t>
            </a:r>
          </a:p>
          <a:p>
            <a:endParaRPr lang="en-US" dirty="0" smtClean="0"/>
          </a:p>
          <a:p>
            <a:r>
              <a:rPr lang="en-US" dirty="0" smtClean="0"/>
              <a:t>Through the exercise, recursively check the goal back to the basic premise. What we believe will help us accomplish our business need (e.g. increased revenue, reduction in cost, etc.).</a:t>
            </a:r>
          </a:p>
          <a:p>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52</a:t>
            </a:fld>
            <a:endParaRPr lang="en-US"/>
          </a:p>
        </p:txBody>
      </p:sp>
    </p:spTree>
    <p:extLst>
      <p:ext uri="{BB962C8B-B14F-4D97-AF65-F5344CB8AC3E}">
        <p14:creationId xmlns:p14="http://schemas.microsoft.com/office/powerpoint/2010/main" val="389355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6</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7</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8</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9</a:t>
            </a:fld>
            <a:endParaRPr lang="en-US"/>
          </a:p>
        </p:txBody>
      </p:sp>
    </p:spTree>
    <p:extLst>
      <p:ext uri="{BB962C8B-B14F-4D97-AF65-F5344CB8AC3E}">
        <p14:creationId xmlns:p14="http://schemas.microsoft.com/office/powerpoint/2010/main" val="367146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Impact mapping is a strategic planning technique. It prevents organizations from getting lost while building products and delivering projects, by clearly communicating assumptions, helping teams align their activities with overall business objectives and make better roadmap decisions.</a:t>
            </a:r>
            <a:endParaRPr lang="en-US" dirty="0"/>
          </a:p>
        </p:txBody>
      </p:sp>
      <p:sp>
        <p:nvSpPr>
          <p:cNvPr id="4" name="Slide Number Placeholder 3"/>
          <p:cNvSpPr>
            <a:spLocks noGrp="1"/>
          </p:cNvSpPr>
          <p:nvPr>
            <p:ph type="sldNum" sz="quarter" idx="10"/>
          </p:nvPr>
        </p:nvSpPr>
        <p:spPr/>
        <p:txBody>
          <a:bodyPr/>
          <a:lstStyle/>
          <a:p>
            <a:fld id="{36ED8247-B461-45D3-9A15-C82591B3470D}" type="slidenum">
              <a:rPr lang="en-US" smtClean="0"/>
              <a:t>10</a:t>
            </a:fld>
            <a:endParaRPr lang="en-US"/>
          </a:p>
        </p:txBody>
      </p:sp>
    </p:spTree>
    <p:extLst>
      <p:ext uri="{BB962C8B-B14F-4D97-AF65-F5344CB8AC3E}">
        <p14:creationId xmlns:p14="http://schemas.microsoft.com/office/powerpoint/2010/main" val="367146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203ADE-061D-4F4C-BBDA-847292318184}"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2669332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3ADE-061D-4F4C-BBDA-847292318184}"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2660942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3ADE-061D-4F4C-BBDA-847292318184}"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3679790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Rectangle 3"/>
          <p:cNvSpPr/>
          <p:nvPr userDrawn="1"/>
        </p:nvSpPr>
        <p:spPr>
          <a:xfrm>
            <a:off x="0" y="-13254"/>
            <a:ext cx="4631635" cy="6884505"/>
          </a:xfrm>
          <a:prstGeom prst="rect">
            <a:avLst/>
          </a:prstGeom>
          <a:solidFill>
            <a:srgbClr val="A9C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charset="0"/>
              <a:ea typeface="Century Gothic" charset="0"/>
              <a:cs typeface="Century Gothic" charset="0"/>
            </a:endParaRPr>
          </a:p>
        </p:txBody>
      </p:sp>
      <p:sp>
        <p:nvSpPr>
          <p:cNvPr id="5" name="TextBox 4"/>
          <p:cNvSpPr txBox="1"/>
          <p:nvPr userDrawn="1"/>
        </p:nvSpPr>
        <p:spPr>
          <a:xfrm>
            <a:off x="1" y="159361"/>
            <a:ext cx="4750904" cy="1200329"/>
          </a:xfrm>
          <a:prstGeom prst="rect">
            <a:avLst/>
          </a:prstGeom>
          <a:noFill/>
        </p:spPr>
        <p:txBody>
          <a:bodyPr wrap="square" rtlCol="0">
            <a:spAutoFit/>
          </a:bodyPr>
          <a:lstStyle/>
          <a:p>
            <a:r>
              <a:rPr lang="en-US" sz="3600" dirty="0" smtClean="0">
                <a:solidFill>
                  <a:schemeClr val="bg1"/>
                </a:solidFill>
                <a:latin typeface="Century Gothic" charset="0"/>
                <a:ea typeface="Century Gothic" charset="0"/>
                <a:cs typeface="Century Gothic" charset="0"/>
              </a:rPr>
              <a:t>Agile Center of Excellence</a:t>
            </a:r>
            <a:endParaRPr lang="en-US" sz="3600" dirty="0">
              <a:solidFill>
                <a:schemeClr val="bg1"/>
              </a:solidFill>
              <a:latin typeface="Century Gothic" charset="0"/>
              <a:ea typeface="Century Gothic" charset="0"/>
              <a:cs typeface="Century Gothic" charset="0"/>
            </a:endParaRPr>
          </a:p>
        </p:txBody>
      </p:sp>
      <p:sp>
        <p:nvSpPr>
          <p:cNvPr id="6" name="Rectangle 5"/>
          <p:cNvSpPr/>
          <p:nvPr userDrawn="1"/>
        </p:nvSpPr>
        <p:spPr>
          <a:xfrm>
            <a:off x="728018" y="2256874"/>
            <a:ext cx="3903617" cy="2534963"/>
          </a:xfrm>
          <a:prstGeom prst="rect">
            <a:avLst/>
          </a:prstGeom>
          <a:solidFill>
            <a:srgbClr val="00693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Century Gothic" charset="0"/>
              <a:ea typeface="Century Gothic" charset="0"/>
              <a:cs typeface="Century Gothic" charset="0"/>
            </a:endParaRPr>
          </a:p>
        </p:txBody>
      </p:sp>
      <p:pic>
        <p:nvPicPr>
          <p:cNvPr id="1027" name="Picture 3" descr="D:\Users\Karan Parakh\Desktop\new Agile 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13020" y="2162554"/>
            <a:ext cx="3377184" cy="253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955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EEEF8EB-3E4A-426D-AF3A-01E05E5463AB}" type="slidenum">
              <a:rPr lang="en-US" smtClean="0"/>
              <a:t>‹#›</a:t>
            </a:fld>
            <a:endParaRPr lang="en-US" dirty="0"/>
          </a:p>
        </p:txBody>
      </p:sp>
      <p:sp>
        <p:nvSpPr>
          <p:cNvPr id="7" name="Rectangle 6">
            <a:extLst>
              <a:ext uri="{FF2B5EF4-FFF2-40B4-BE49-F238E27FC236}">
                <a16:creationId xmlns="" xmlns:a16="http://schemas.microsoft.com/office/drawing/2014/main" id="{543D33DE-2CF5-49C1-AE3A-9FD446A76C5E}"/>
              </a:ext>
            </a:extLst>
          </p:cNvPr>
          <p:cNvSpPr/>
          <p:nvPr userDrawn="1"/>
        </p:nvSpPr>
        <p:spPr>
          <a:xfrm>
            <a:off x="0" y="3"/>
            <a:ext cx="9144000" cy="1136821"/>
          </a:xfrm>
          <a:prstGeom prst="rect">
            <a:avLst/>
          </a:prstGeom>
          <a:solidFill>
            <a:srgbClr val="A9C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entury Gothic" charset="0"/>
              <a:ea typeface="Century Gothic" charset="0"/>
              <a:cs typeface="Century Gothic" charset="0"/>
            </a:endParaRPr>
          </a:p>
        </p:txBody>
      </p:sp>
      <p:sp>
        <p:nvSpPr>
          <p:cNvPr id="8" name="Slide Number Placeholder 5">
            <a:extLst>
              <a:ext uri="{FF2B5EF4-FFF2-40B4-BE49-F238E27FC236}">
                <a16:creationId xmlns="" xmlns:a16="http://schemas.microsoft.com/office/drawing/2014/main" id="{973A7223-7B3F-4B3F-88FE-0B6E9F2D1064}"/>
              </a:ext>
            </a:extLst>
          </p:cNvPr>
          <p:cNvSpPr txBox="1">
            <a:spLocks/>
          </p:cNvSpPr>
          <p:nvPr userDrawn="1"/>
        </p:nvSpPr>
        <p:spPr>
          <a:xfrm>
            <a:off x="261964" y="6444792"/>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EEF8EB-3E4A-426D-AF3A-01E05E5463AB}" type="slidenum">
              <a:rPr lang="en-US" smtClean="0"/>
              <a:pPr/>
              <a:t>‹#›</a:t>
            </a:fld>
            <a:endParaRPr lang="en-US" dirty="0"/>
          </a:p>
        </p:txBody>
      </p:sp>
      <p:sp>
        <p:nvSpPr>
          <p:cNvPr id="9" name="Title Placeholder 1">
            <a:extLst>
              <a:ext uri="{FF2B5EF4-FFF2-40B4-BE49-F238E27FC236}">
                <a16:creationId xmlns="" xmlns:a16="http://schemas.microsoft.com/office/drawing/2014/main" id="{EE303AF9-7353-476A-B7AC-F5C0C53FCF99}"/>
              </a:ext>
            </a:extLst>
          </p:cNvPr>
          <p:cNvSpPr>
            <a:spLocks noGrp="1"/>
          </p:cNvSpPr>
          <p:nvPr>
            <p:ph type="title"/>
          </p:nvPr>
        </p:nvSpPr>
        <p:spPr>
          <a:xfrm>
            <a:off x="261964" y="1"/>
            <a:ext cx="7788732" cy="1136823"/>
          </a:xfrm>
          <a:prstGeom prst="rect">
            <a:avLst/>
          </a:prstGeom>
        </p:spPr>
        <p:txBody>
          <a:bodyPr vert="horz" lIns="91440" tIns="45720" rIns="91440" bIns="45720" rtlCol="0" anchor="ctr">
            <a:normAutofit/>
          </a:bodyPr>
          <a:lstStyle/>
          <a:p>
            <a:r>
              <a:rPr lang="en-US" dirty="0"/>
              <a:t>Click to edit Master title style</a:t>
            </a:r>
          </a:p>
        </p:txBody>
      </p:sp>
      <p:pic>
        <p:nvPicPr>
          <p:cNvPr id="10" name="Picture 4" descr="D:\Users\Karan Parakh\AppData\Local\Microsoft\Windows\Temporary Internet Files\Content.Outlook\EQ63Q0RM\Manuife Agile logo_final_no stroke (00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42564" y="199525"/>
            <a:ext cx="979144" cy="7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814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03ADE-061D-4F4C-BBDA-847292318184}"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3432400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203ADE-061D-4F4C-BBDA-847292318184}"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250079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203ADE-061D-4F4C-BBDA-847292318184}"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2163144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203ADE-061D-4F4C-BBDA-847292318184}" type="datetimeFigureOut">
              <a:rPr lang="en-US" smtClean="0"/>
              <a:t>11/14/2018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42524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203ADE-061D-4F4C-BBDA-847292318184}" type="datetimeFigureOut">
              <a:rPr lang="en-US" smtClean="0"/>
              <a:t>11/14/2018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370661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03ADE-061D-4F4C-BBDA-847292318184}" type="datetimeFigureOut">
              <a:rPr lang="en-US" smtClean="0"/>
              <a:t>11/14/2018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105173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3ADE-061D-4F4C-BBDA-847292318184}"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6282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203ADE-061D-4F4C-BBDA-847292318184}"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B22FD2-068B-40F6-B6AD-4D2C2BD9957D}" type="slidenum">
              <a:rPr lang="en-US" smtClean="0"/>
              <a:t>‹#›</a:t>
            </a:fld>
            <a:endParaRPr lang="en-US"/>
          </a:p>
        </p:txBody>
      </p:sp>
    </p:spTree>
    <p:extLst>
      <p:ext uri="{BB962C8B-B14F-4D97-AF65-F5344CB8AC3E}">
        <p14:creationId xmlns:p14="http://schemas.microsoft.com/office/powerpoint/2010/main" val="183758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3ADE-061D-4F4C-BBDA-847292318184}" type="datetimeFigureOut">
              <a:rPr lang="en-US" smtClean="0"/>
              <a:t>11/14/2018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22FD2-068B-40F6-B6AD-4D2C2BD9957D}" type="slidenum">
              <a:rPr lang="en-US" smtClean="0"/>
              <a:t>‹#›</a:t>
            </a:fld>
            <a:endParaRPr lang="en-US"/>
          </a:p>
        </p:txBody>
      </p:sp>
    </p:spTree>
    <p:extLst>
      <p:ext uri="{BB962C8B-B14F-4D97-AF65-F5344CB8AC3E}">
        <p14:creationId xmlns:p14="http://schemas.microsoft.com/office/powerpoint/2010/main" val="952142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dkrimmer.de/2014/06/30/customer-journey-mapping/"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www.plays-in-business.com/design-thinking-what-it-is-why-it-works/"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hyperlink" Target="https://youtu.be/sioZd3AxmnE" TargetMode="External"/><Relationship Id="rId4" Type="http://schemas.openxmlformats.org/officeDocument/2006/relationships/hyperlink" Target="https://www.amazon.com/Start-Why-Leaders-Inspire-Everyone/dp/159184644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81" y="2375567"/>
            <a:ext cx="3581320" cy="1200329"/>
          </a:xfrm>
          <a:prstGeom prst="rect">
            <a:avLst/>
          </a:prstGeom>
        </p:spPr>
        <p:txBody>
          <a:bodyPr wrap="square">
            <a:spAutoFit/>
          </a:bodyPr>
          <a:lstStyle/>
          <a:p>
            <a:pPr>
              <a:spcBef>
                <a:spcPts val="1200"/>
              </a:spcBef>
              <a:buClr>
                <a:srgbClr val="AD8F67"/>
              </a:buClr>
              <a:defRPr/>
            </a:pPr>
            <a:r>
              <a:rPr lang="en-US" sz="2400" b="1" dirty="0">
                <a:solidFill>
                  <a:schemeClr val="bg1"/>
                </a:solidFill>
                <a:latin typeface="Century Gothic" panose="020B0502020202020204" pitchFamily="34" charset="0"/>
              </a:rPr>
              <a:t>WHAT IS IMPACT MAPPING AND WHY DO YOU NEED IT?</a:t>
            </a:r>
            <a:endParaRPr lang="en-US" sz="2000" b="1" dirty="0">
              <a:solidFill>
                <a:schemeClr val="bg1"/>
              </a:solidFill>
              <a:latin typeface="Century Gothic" panose="020B0502020202020204" pitchFamily="34" charset="0"/>
            </a:endParaRPr>
          </a:p>
        </p:txBody>
      </p:sp>
      <p:sp>
        <p:nvSpPr>
          <p:cNvPr id="2" name="TextBox 1"/>
          <p:cNvSpPr txBox="1"/>
          <p:nvPr/>
        </p:nvSpPr>
        <p:spPr>
          <a:xfrm>
            <a:off x="1" y="6488668"/>
            <a:ext cx="1549319" cy="369332"/>
          </a:xfrm>
          <a:prstGeom prst="rect">
            <a:avLst/>
          </a:prstGeom>
          <a:noFill/>
        </p:spPr>
        <p:txBody>
          <a:bodyPr wrap="square" rtlCol="0">
            <a:spAutoFit/>
          </a:bodyPr>
          <a:lstStyle/>
          <a:p>
            <a:r>
              <a:rPr lang="en-US" dirty="0" smtClean="0">
                <a:solidFill>
                  <a:schemeClr val="bg1"/>
                </a:solidFill>
              </a:rPr>
              <a:t>Version 1.0</a:t>
            </a:r>
            <a:endParaRPr lang="en-US" dirty="0">
              <a:solidFill>
                <a:schemeClr val="bg1"/>
              </a:solidFill>
            </a:endParaRPr>
          </a:p>
        </p:txBody>
      </p:sp>
      <p:sp>
        <p:nvSpPr>
          <p:cNvPr id="3" name="TextBox 2"/>
          <p:cNvSpPr txBox="1"/>
          <p:nvPr/>
        </p:nvSpPr>
        <p:spPr>
          <a:xfrm>
            <a:off x="253920" y="5005426"/>
            <a:ext cx="2590800" cy="1477328"/>
          </a:xfrm>
          <a:prstGeom prst="rect">
            <a:avLst/>
          </a:prstGeom>
          <a:noFill/>
        </p:spPr>
        <p:txBody>
          <a:bodyPr wrap="square" rtlCol="0">
            <a:spAutoFit/>
          </a:bodyPr>
          <a:lstStyle/>
          <a:p>
            <a:r>
              <a:rPr lang="en-US" dirty="0" smtClean="0"/>
              <a:t>Omar Derick </a:t>
            </a:r>
            <a:r>
              <a:rPr lang="en-US" dirty="0" err="1" smtClean="0"/>
              <a:t>Cura</a:t>
            </a:r>
            <a:r>
              <a:rPr lang="en-US" dirty="0" smtClean="0"/>
              <a:t> </a:t>
            </a:r>
          </a:p>
          <a:p>
            <a:r>
              <a:rPr lang="en-US" dirty="0" smtClean="0"/>
              <a:t>ICP-ACC,CSM,CSPO,MCP</a:t>
            </a:r>
          </a:p>
          <a:p>
            <a:endParaRPr lang="en-US" dirty="0"/>
          </a:p>
          <a:p>
            <a:r>
              <a:rPr lang="en-US" dirty="0" smtClean="0"/>
              <a:t>November 8, 2018</a:t>
            </a:r>
            <a:endParaRPr lang="en-US" dirty="0"/>
          </a:p>
          <a:p>
            <a:endParaRPr lang="en-US" dirty="0"/>
          </a:p>
        </p:txBody>
      </p:sp>
    </p:spTree>
    <p:extLst>
      <p:ext uri="{BB962C8B-B14F-4D97-AF65-F5344CB8AC3E}">
        <p14:creationId xmlns:p14="http://schemas.microsoft.com/office/powerpoint/2010/main" val="2043140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Evaluating Options</a:t>
            </a:r>
            <a:r>
              <a:rPr lang="en-US" dirty="0" smtClean="0"/>
              <a:t/>
            </a:r>
            <a:br>
              <a:rPr lang="en-US" dirty="0" smtClean="0"/>
            </a:br>
            <a:endParaRPr lang="en-US"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14098"/>
            <a:ext cx="9129712" cy="5362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353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Hierarchical goals</a:t>
            </a:r>
            <a:r>
              <a:rPr lang="en-US" dirty="0" smtClean="0"/>
              <a:t/>
            </a:r>
            <a:br>
              <a:rPr lang="en-US" dirty="0" smtClean="0"/>
            </a:br>
            <a:endParaRPr lang="en-US"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8767"/>
            <a:ext cx="9144000" cy="524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093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Influence vs. Control</a:t>
            </a:r>
            <a:r>
              <a:rPr lang="en-US" dirty="0" smtClean="0"/>
              <a:t/>
            </a:r>
            <a:br>
              <a:rPr lang="en-US" dirty="0" smtClean="0"/>
            </a:br>
            <a:endParaRPr lang="en-US" dirty="0" smtClean="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9039"/>
            <a:ext cx="9144000" cy="5332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135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Purpose of Impact </a:t>
            </a:r>
            <a:r>
              <a:rPr lang="en-US" b="1" dirty="0" smtClean="0"/>
              <a:t>Mapping</a:t>
            </a:r>
            <a:endParaRPr lang="en-US" dirty="0" smtClean="0"/>
          </a:p>
        </p:txBody>
      </p:sp>
      <p:sp>
        <p:nvSpPr>
          <p:cNvPr id="2" name="TextBox 1"/>
          <p:cNvSpPr txBox="1"/>
          <p:nvPr/>
        </p:nvSpPr>
        <p:spPr>
          <a:xfrm>
            <a:off x="228600" y="1295400"/>
            <a:ext cx="4191000" cy="4708981"/>
          </a:xfrm>
          <a:prstGeom prst="rect">
            <a:avLst/>
          </a:prstGeom>
          <a:noFill/>
        </p:spPr>
        <p:txBody>
          <a:bodyPr wrap="square" rtlCol="0">
            <a:spAutoFit/>
          </a:bodyPr>
          <a:lstStyle/>
          <a:p>
            <a:r>
              <a:rPr lang="en-US" sz="2000" b="1" dirty="0" smtClean="0"/>
              <a:t>Strategic </a:t>
            </a:r>
            <a:r>
              <a:rPr lang="en-US" sz="2000" b="1" dirty="0"/>
              <a:t>Planning</a:t>
            </a:r>
            <a:r>
              <a:rPr lang="en-US" sz="2000" dirty="0"/>
              <a:t> – Strategic goals for new products (deliverables);</a:t>
            </a:r>
            <a:br>
              <a:rPr lang="en-US" sz="2000" dirty="0"/>
            </a:br>
            <a:r>
              <a:rPr lang="en-US" sz="2000" dirty="0"/>
              <a:t>New products (deliverables) for new strategic goals</a:t>
            </a:r>
          </a:p>
          <a:p>
            <a:endParaRPr lang="en-US" sz="2000" b="1" dirty="0" smtClean="0"/>
          </a:p>
          <a:p>
            <a:r>
              <a:rPr lang="en-US" sz="2000" b="1" dirty="0" smtClean="0"/>
              <a:t>Define </a:t>
            </a:r>
            <a:r>
              <a:rPr lang="en-US" sz="2000" b="1" dirty="0"/>
              <a:t>Quality</a:t>
            </a:r>
            <a:r>
              <a:rPr lang="en-US" sz="2000" dirty="0"/>
              <a:t> –   Agreements on purpose of deliverables</a:t>
            </a:r>
            <a:br>
              <a:rPr lang="en-US" sz="2000" dirty="0"/>
            </a:br>
            <a:r>
              <a:rPr lang="en-US" sz="2000" dirty="0"/>
              <a:t>Agreements on metrics of change</a:t>
            </a:r>
          </a:p>
          <a:p>
            <a:endParaRPr lang="en-US" sz="2000" b="1" dirty="0" smtClean="0"/>
          </a:p>
          <a:p>
            <a:r>
              <a:rPr lang="en-US" sz="2000" b="1" dirty="0" smtClean="0"/>
              <a:t>Roadmap </a:t>
            </a:r>
            <a:r>
              <a:rPr lang="en-US" sz="2000" b="1" dirty="0"/>
              <a:t>Management</a:t>
            </a:r>
            <a:r>
              <a:rPr lang="en-US" sz="2000" dirty="0"/>
              <a:t> – Agreements to achieve Business goals</a:t>
            </a:r>
            <a:br>
              <a:rPr lang="en-US" sz="2000" dirty="0"/>
            </a:br>
            <a:r>
              <a:rPr lang="en-US" sz="2000" dirty="0"/>
              <a:t>Frequent iterative releases to measure progress</a:t>
            </a:r>
            <a:br>
              <a:rPr lang="en-US" sz="2000" dirty="0"/>
            </a:br>
            <a:r>
              <a:rPr lang="en-US" sz="2000" dirty="0"/>
              <a:t>Agreements on metrics for central business goals</a:t>
            </a:r>
          </a:p>
        </p:txBody>
      </p:sp>
      <p:pic>
        <p:nvPicPr>
          <p:cNvPr id="14338" name="Picture 2" descr="D:\Users\curaoma\Pictures\1_gY--8XCTFPBQqmDrsUSKt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526" y="1115522"/>
            <a:ext cx="4717473" cy="576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2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Advantages of Impact Mapping</a:t>
            </a:r>
            <a:endParaRPr lang="en-US" dirty="0" smtClean="0"/>
          </a:p>
        </p:txBody>
      </p:sp>
      <p:sp>
        <p:nvSpPr>
          <p:cNvPr id="2" name="TextBox 1"/>
          <p:cNvSpPr txBox="1"/>
          <p:nvPr/>
        </p:nvSpPr>
        <p:spPr>
          <a:xfrm>
            <a:off x="228600" y="1295400"/>
            <a:ext cx="3200400"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It facilitates </a:t>
            </a:r>
            <a:r>
              <a:rPr lang="en-US" sz="2000" dirty="0"/>
              <a:t>collaboration and interaction. </a:t>
            </a:r>
            <a:r>
              <a:rPr lang="en-US" sz="2000" dirty="0" smtClean="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a:t>
            </a:r>
            <a:r>
              <a:rPr lang="en-US" sz="2000" dirty="0" smtClean="0"/>
              <a:t>visualizes </a:t>
            </a:r>
            <a:r>
              <a:rPr lang="en-US" sz="2000" dirty="0"/>
              <a:t>assumptions. </a:t>
            </a:r>
            <a:r>
              <a:rPr lang="en-US" sz="2000" dirty="0" smtClean="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is fast. </a:t>
            </a:r>
            <a:r>
              <a:rPr lang="en-US" sz="2000" dirty="0" smtClean="0"/>
              <a:t> </a:t>
            </a:r>
          </a:p>
          <a:p>
            <a:endParaRPr lang="en-US" sz="2000" dirty="0" smtClean="0"/>
          </a:p>
          <a:p>
            <a:pPr marL="342900" indent="-342900">
              <a:buFont typeface="Arial" panose="020B0604020202020204" pitchFamily="34" charset="0"/>
              <a:buChar char="•"/>
            </a:pPr>
            <a:r>
              <a:rPr lang="en-US" sz="2000" dirty="0" smtClean="0"/>
              <a:t>It helps </a:t>
            </a:r>
            <a:r>
              <a:rPr lang="en-US" sz="2000" dirty="0"/>
              <a:t>to reduce </a:t>
            </a:r>
            <a:r>
              <a:rPr lang="en-US" sz="2000" dirty="0" smtClean="0"/>
              <a:t>waste</a:t>
            </a:r>
            <a:endParaRPr lang="en-US" sz="2000" dirty="0"/>
          </a:p>
        </p:txBody>
      </p:sp>
      <p:pic>
        <p:nvPicPr>
          <p:cNvPr id="8194" name="Picture 2" descr="D:\Users\curaoma\Pictures\Certifications\1_m0gSYCfuANtSwGNXKZZoo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6777" y="1151773"/>
            <a:ext cx="5237223" cy="5706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49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14746"/>
            <a:ext cx="8001000" cy="1524001"/>
          </a:xfrm>
        </p:spPr>
        <p:txBody>
          <a:bodyPr>
            <a:normAutofit/>
          </a:bodyPr>
          <a:lstStyle/>
          <a:p>
            <a:r>
              <a:rPr lang="en-US" b="1" dirty="0"/>
              <a:t>The "Why", The "Who", The "How", and The "What"</a:t>
            </a:r>
            <a:endParaRPr lang="en-US"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6" y="1133661"/>
            <a:ext cx="9157855" cy="5343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179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The "Why", The "Who", The "How", and The "What"</a:t>
            </a:r>
            <a:endParaRPr lang="en-US" dirty="0" smtClean="0"/>
          </a:p>
        </p:txBody>
      </p:sp>
      <p:pic>
        <p:nvPicPr>
          <p:cNvPr id="3074" name="Picture 2" descr="D:\Users\curaoma\Pictures\Certifications\ImageMapping-ThePa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9244"/>
            <a:ext cx="9144000" cy="33077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560" y="1143000"/>
            <a:ext cx="9108440" cy="2031325"/>
          </a:xfrm>
          <a:prstGeom prst="rect">
            <a:avLst/>
          </a:prstGeom>
        </p:spPr>
        <p:txBody>
          <a:bodyPr wrap="square">
            <a:spAutoFit/>
          </a:bodyPr>
          <a:lstStyle/>
          <a:p>
            <a:r>
              <a:rPr lang="en-US" b="1" i="1" dirty="0"/>
              <a:t>Why </a:t>
            </a:r>
            <a:r>
              <a:rPr lang="en-US" dirty="0"/>
              <a:t>– The central node describes the goal of the initiative in a quantitative manner such that it can be measured.</a:t>
            </a:r>
          </a:p>
          <a:p>
            <a:r>
              <a:rPr lang="en-US" b="1" i="1" dirty="0"/>
              <a:t>Who </a:t>
            </a:r>
            <a:r>
              <a:rPr lang="en-US" dirty="0"/>
              <a:t>– These are the people who can either be a help or a hindrance in achieving the goal.</a:t>
            </a:r>
          </a:p>
          <a:p>
            <a:r>
              <a:rPr lang="en-US" b="1" i="1" dirty="0"/>
              <a:t>How </a:t>
            </a:r>
            <a:r>
              <a:rPr lang="en-US" dirty="0"/>
              <a:t>– These are impacts that need to be had on the actors for them to either help achieve the goal, or </a:t>
            </a:r>
            <a:r>
              <a:rPr lang="en-US" dirty="0" err="1"/>
              <a:t>minimise</a:t>
            </a:r>
            <a:r>
              <a:rPr lang="en-US" dirty="0"/>
              <a:t>/avoid them being a hindrance.</a:t>
            </a:r>
          </a:p>
          <a:p>
            <a:r>
              <a:rPr lang="en-US" b="1" i="1" dirty="0"/>
              <a:t>What </a:t>
            </a:r>
            <a:r>
              <a:rPr lang="en-US" dirty="0"/>
              <a:t>– These are the deliverables which are hoped will create the impact on the actors to achieve the goal.</a:t>
            </a:r>
          </a:p>
        </p:txBody>
      </p:sp>
    </p:spTree>
    <p:extLst>
      <p:ext uri="{BB962C8B-B14F-4D97-AF65-F5344CB8AC3E}">
        <p14:creationId xmlns:p14="http://schemas.microsoft.com/office/powerpoint/2010/main" val="473332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Who Aka Actors</a:t>
            </a:r>
            <a:endParaRPr lang="en-US" dirty="0" smtClean="0"/>
          </a:p>
        </p:txBody>
      </p:sp>
      <p:sp>
        <p:nvSpPr>
          <p:cNvPr id="6" name="Rectangle 5"/>
          <p:cNvSpPr/>
          <p:nvPr/>
        </p:nvSpPr>
        <p:spPr>
          <a:xfrm>
            <a:off x="35560" y="1143000"/>
            <a:ext cx="9108440" cy="2031325"/>
          </a:xfrm>
          <a:prstGeom prst="rect">
            <a:avLst/>
          </a:prstGeom>
        </p:spPr>
        <p:txBody>
          <a:bodyPr wrap="square">
            <a:spAutoFit/>
          </a:bodyPr>
          <a:lstStyle/>
          <a:p>
            <a:r>
              <a:rPr lang="en-US" dirty="0"/>
              <a:t>Next, you list the user roles who will be impacted by the objective. This allows you to discover and formulate the desired changes in behavior for reaching it (</a:t>
            </a:r>
            <a:r>
              <a:rPr lang="en-US" dirty="0">
                <a:hlinkClick r:id="rId3" tooltip="Customer Journey Mapping"/>
              </a:rPr>
              <a:t>Persona’s</a:t>
            </a:r>
            <a:r>
              <a:rPr lang="en-US" dirty="0"/>
              <a:t> are often used to create such tangible ‘example users’ in order to facilitate communication and requirements understanding). Keep in mind that there might be several personas such as coordinators, marketing guys, accounting staff or the end-customer. That depends strongly on your product. </a:t>
            </a:r>
            <a:r>
              <a:rPr lang="en-US"/>
              <a:t>Identify those people that can help you reach your objective, obstruct you in reaching it, or that will be impacted by the new product.</a:t>
            </a:r>
            <a:endParaRPr lang="en-US" dirty="0"/>
          </a:p>
        </p:txBody>
      </p:sp>
    </p:spTree>
    <p:extLst>
      <p:ext uri="{BB962C8B-B14F-4D97-AF65-F5344CB8AC3E}">
        <p14:creationId xmlns:p14="http://schemas.microsoft.com/office/powerpoint/2010/main" val="3811019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Why Aka Goal</a:t>
            </a:r>
            <a:endParaRPr lang="en-US"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3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120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Why Aka Goal</a:t>
            </a:r>
            <a:endParaRPr lang="en-US" dirty="0" smtClean="0"/>
          </a:p>
        </p:txBody>
      </p:sp>
      <p:pic>
        <p:nvPicPr>
          <p:cNvPr id="2050" name="Picture 2" descr="D:\Users\curaoma\Pictures\impact-mapping-lego-game-agile-business-day-2016-22-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5850"/>
            <a:ext cx="9144000"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377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676400"/>
            <a:ext cx="5421651" cy="4354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925763"/>
            <a:ext cx="2543175"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62199"/>
            <a:ext cx="1680228" cy="366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447800" y="1715868"/>
            <a:ext cx="1434756" cy="646331"/>
          </a:xfrm>
          <a:prstGeom prst="rect">
            <a:avLst/>
          </a:prstGeom>
          <a:noFill/>
        </p:spPr>
        <p:txBody>
          <a:bodyPr wrap="square" lIns="91440" tIns="45720" rIns="91440" bIns="45720">
            <a:spAutoFit/>
          </a:bodyPr>
          <a:lstStyle/>
          <a:p>
            <a:pPr algn="ctr"/>
            <a:r>
              <a:rPr lang="en-US" sz="3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Need</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9" name="Rectangle 8"/>
          <p:cNvSpPr/>
          <p:nvPr/>
        </p:nvSpPr>
        <p:spPr>
          <a:xfrm>
            <a:off x="3669847" y="1188497"/>
            <a:ext cx="1434756" cy="646331"/>
          </a:xfrm>
          <a:prstGeom prst="rect">
            <a:avLst/>
          </a:prstGeom>
          <a:noFill/>
        </p:spPr>
        <p:txBody>
          <a:bodyPr wrap="square" lIns="91440" tIns="45720" rIns="91440" bIns="45720">
            <a:spAutoFit/>
          </a:bodyPr>
          <a:lstStyle/>
          <a:p>
            <a:pPr algn="ctr"/>
            <a:r>
              <a:rPr lang="en-US" sz="3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Idea</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0" name="Rectangle 9"/>
          <p:cNvSpPr/>
          <p:nvPr/>
        </p:nvSpPr>
        <p:spPr>
          <a:xfrm>
            <a:off x="5761058" y="1733229"/>
            <a:ext cx="2209800" cy="646331"/>
          </a:xfrm>
          <a:prstGeom prst="rect">
            <a:avLst/>
          </a:prstGeom>
          <a:noFill/>
        </p:spPr>
        <p:txBody>
          <a:bodyPr wrap="square" lIns="91440" tIns="45720" rIns="91440" bIns="45720">
            <a:spAutoFit/>
          </a:bodyPr>
          <a:lstStyle/>
          <a:p>
            <a:pPr algn="ctr"/>
            <a:r>
              <a:rPr lang="en-US" sz="3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Problem</a:t>
            </a:r>
            <a:endParaRPr lang="en-US"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cxnSp>
        <p:nvCxnSpPr>
          <p:cNvPr id="6" name="Straight Arrow Connector 5"/>
          <p:cNvCxnSpPr/>
          <p:nvPr/>
        </p:nvCxnSpPr>
        <p:spPr>
          <a:xfrm>
            <a:off x="2165178" y="2362199"/>
            <a:ext cx="882822" cy="2184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51960" y="1735321"/>
            <a:ext cx="0" cy="4226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565134" y="2285999"/>
            <a:ext cx="835666" cy="3579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1580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Why Aka Goal</a:t>
            </a:r>
            <a:endParaRPr lang="en-US" dirty="0" smtClean="0"/>
          </a:p>
        </p:txBody>
      </p:sp>
      <p:sp>
        <p:nvSpPr>
          <p:cNvPr id="2" name="Rectangle 1"/>
          <p:cNvSpPr/>
          <p:nvPr/>
        </p:nvSpPr>
        <p:spPr>
          <a:xfrm>
            <a:off x="304800" y="1295400"/>
            <a:ext cx="8686800" cy="646331"/>
          </a:xfrm>
          <a:prstGeom prst="rect">
            <a:avLst/>
          </a:prstGeom>
        </p:spPr>
        <p:txBody>
          <a:bodyPr wrap="square">
            <a:spAutoFit/>
          </a:bodyPr>
          <a:lstStyle/>
          <a:p>
            <a:r>
              <a:rPr lang="en-US" dirty="0"/>
              <a:t>To answer the "Why" question, </a:t>
            </a:r>
            <a:r>
              <a:rPr lang="en-US" dirty="0" err="1"/>
              <a:t>Gojko</a:t>
            </a:r>
            <a:r>
              <a:rPr lang="en-US" dirty="0"/>
              <a:t> suggests to use the acronym “SMART”: “</a:t>
            </a:r>
            <a:r>
              <a:rPr lang="en-US" b="1" dirty="0"/>
              <a:t>S</a:t>
            </a:r>
            <a:r>
              <a:rPr lang="en-US" dirty="0"/>
              <a:t>pecific, </a:t>
            </a:r>
            <a:r>
              <a:rPr lang="en-US" b="1" dirty="0"/>
              <a:t>M</a:t>
            </a:r>
            <a:r>
              <a:rPr lang="en-US" dirty="0"/>
              <a:t>easurable, </a:t>
            </a:r>
            <a:r>
              <a:rPr lang="en-US" b="1" dirty="0"/>
              <a:t>A</a:t>
            </a:r>
            <a:r>
              <a:rPr lang="en-US" dirty="0"/>
              <a:t>ction-oriented, </a:t>
            </a:r>
            <a:r>
              <a:rPr lang="en-US" b="1" dirty="0"/>
              <a:t>R</a:t>
            </a:r>
            <a:r>
              <a:rPr lang="en-US" dirty="0"/>
              <a:t>ealistic, and </a:t>
            </a:r>
            <a:r>
              <a:rPr lang="en-US" b="1" dirty="0"/>
              <a:t>T</a:t>
            </a:r>
            <a:r>
              <a:rPr lang="en-US" dirty="0"/>
              <a:t>imely” </a:t>
            </a:r>
            <a:r>
              <a:rPr lang="en-US" dirty="0" smtClean="0"/>
              <a:t> </a:t>
            </a:r>
            <a:endParaRPr lang="en-US" dirty="0"/>
          </a:p>
        </p:txBody>
      </p:sp>
      <p:pic>
        <p:nvPicPr>
          <p:cNvPr id="6147" name="Picture 3" descr="D:\Users\curaoma\Pictures\Certifications\DaGtOb3UMAA5ij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 y="1977291"/>
            <a:ext cx="8001000" cy="450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667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Who Aka Actors</a:t>
            </a:r>
            <a:endParaRPr lang="en-US"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1133475"/>
            <a:ext cx="9169400"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2722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Who Aka Actors</a:t>
            </a:r>
            <a:endParaRPr 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 y="1089974"/>
            <a:ext cx="9138919" cy="5387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820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How Aka Impact</a:t>
            </a:r>
            <a:endParaRPr lang="en-US" dirty="0" smtClean="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7235"/>
            <a:ext cx="9144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7580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How Aka Impact</a:t>
            </a:r>
            <a:endParaRPr lang="en-US"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43001"/>
            <a:ext cx="9143999" cy="533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735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What Aka Deliverables</a:t>
            </a:r>
            <a:endParaRPr lang="en-US" dirty="0" smtClean="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64135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What Aka Deliverables</a:t>
            </a:r>
            <a:endParaRPr lang="en-US"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07750"/>
            <a:ext cx="9143999" cy="536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8399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Impact Mapping + Stories</a:t>
            </a:r>
            <a:endParaRPr lang="en-US" dirty="0" smtClean="0"/>
          </a:p>
        </p:txBody>
      </p:sp>
      <p:pic>
        <p:nvPicPr>
          <p:cNvPr id="7170" name="Picture 2" descr="D:\Users\curaoma\Pictures\Certifications\impact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3" y="1366520"/>
            <a:ext cx="8958787"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344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Story Mapping?</a:t>
            </a:r>
            <a:r>
              <a:rPr lang="en-US" dirty="0" smtClean="0"/>
              <a:t/>
            </a:r>
            <a:br>
              <a:rPr lang="en-US" dirty="0" smtClean="0"/>
            </a:br>
            <a:endParaRPr lang="en-US" dirty="0" smtClean="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2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867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1"/>
            <a:ext cx="91440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2671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sp>
        <p:nvSpPr>
          <p:cNvPr id="2" name="TextBox 1"/>
          <p:cNvSpPr txBox="1"/>
          <p:nvPr/>
        </p:nvSpPr>
        <p:spPr>
          <a:xfrm>
            <a:off x="533400" y="1295400"/>
            <a:ext cx="8153400" cy="1938992"/>
          </a:xfrm>
          <a:prstGeom prst="rect">
            <a:avLst/>
          </a:prstGeom>
          <a:noFill/>
        </p:spPr>
        <p:txBody>
          <a:bodyPr wrap="square" rtlCol="0">
            <a:spAutoFit/>
          </a:bodyPr>
          <a:lstStyle/>
          <a:p>
            <a:r>
              <a:rPr lang="en-US" sz="2000" dirty="0"/>
              <a:t>Impact mapping is a strategic planning technique that lets your team set business goals and visualize the way and the means to achieve these goals.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It help teams plan better by helping “Business Leaders” and “Technical Teams” collaboratively  explore how to achieve desired business outcomes. </a:t>
            </a:r>
            <a:endParaRPr lang="en-US" sz="2000" dirty="0">
              <a:latin typeface="Arial" panose="020B0604020202020204" pitchFamily="34" charset="0"/>
              <a:cs typeface="Arial" panose="020B0604020202020204" pitchFamily="34"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24" y="3234392"/>
            <a:ext cx="8358352" cy="3196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274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53241"/>
            <a:ext cx="9144000" cy="5323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085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4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6876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3814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43000"/>
            <a:ext cx="9129711" cy="53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46124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3" y="1143000"/>
            <a:ext cx="9172903"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5969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6612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 y="1143000"/>
            <a:ext cx="9146628"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8205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Tree>
    <p:extLst>
      <p:ext uri="{BB962C8B-B14F-4D97-AF65-F5344CB8AC3E}">
        <p14:creationId xmlns:p14="http://schemas.microsoft.com/office/powerpoint/2010/main" val="2907948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62" y="1524000"/>
            <a:ext cx="8938987" cy="310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3704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95399"/>
            <a:ext cx="3457575" cy="530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892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894" y="1584354"/>
            <a:ext cx="5104786" cy="405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itle 1"/>
          <p:cNvSpPr>
            <a:spLocks noGrp="1"/>
          </p:cNvSpPr>
          <p:nvPr>
            <p:ph type="title"/>
          </p:nvPr>
        </p:nvSpPr>
        <p:spPr>
          <a:xfrm>
            <a:off x="228600" y="228600"/>
            <a:ext cx="7788732" cy="1136823"/>
          </a:xfrm>
        </p:spPr>
        <p:txBody>
          <a:bodyPr>
            <a:normAutofit fontScale="90000"/>
          </a:bodyPr>
          <a:lstStyle/>
          <a:p>
            <a:r>
              <a:rPr lang="en-US" b="1" dirty="0"/>
              <a:t>Background and Evolution of Impact Mapping</a:t>
            </a:r>
            <a:r>
              <a:rPr lang="en-US" dirty="0" smtClean="0"/>
              <a:t/>
            </a:r>
            <a:br>
              <a:rPr lang="en-US" dirty="0" smtClean="0"/>
            </a:br>
            <a:endParaRPr lang="en-US" dirty="0" smtClean="0"/>
          </a:p>
        </p:txBody>
      </p:sp>
      <p:sp>
        <p:nvSpPr>
          <p:cNvPr id="2" name="TextBox 1"/>
          <p:cNvSpPr txBox="1"/>
          <p:nvPr/>
        </p:nvSpPr>
        <p:spPr>
          <a:xfrm>
            <a:off x="228600" y="1295400"/>
            <a:ext cx="3581400" cy="4708981"/>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Impact mapping is a visual mapping technique for product development. </a:t>
            </a:r>
            <a:r>
              <a:rPr lang="en-US" sz="2000" dirty="0" err="1">
                <a:latin typeface="Arial" panose="020B0604020202020204" pitchFamily="34" charset="0"/>
                <a:cs typeface="Arial" panose="020B0604020202020204" pitchFamily="34" charset="0"/>
              </a:rPr>
              <a:t>Gojko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Adzic</a:t>
            </a:r>
            <a:r>
              <a:rPr lang="en-US" sz="2000" dirty="0">
                <a:latin typeface="Arial" panose="020B0604020202020204" pitchFamily="34" charset="0"/>
                <a:cs typeface="Arial" panose="020B0604020202020204" pitchFamily="34" charset="0"/>
              </a:rPr>
              <a:t>, a Serbian software consultant — who moved to the UK — invented this method to align development teams to business objectives, to test mutual understanding of goals and expected outcomes with stakeholders, to focus teams toward the highest value features to deliver, and to enable collaborative decision-making</a:t>
            </a:r>
          </a:p>
        </p:txBody>
      </p:sp>
    </p:spTree>
    <p:extLst>
      <p:ext uri="{BB962C8B-B14F-4D97-AF65-F5344CB8AC3E}">
        <p14:creationId xmlns:p14="http://schemas.microsoft.com/office/powerpoint/2010/main" val="1618475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4572000" cy="2308324"/>
          </a:xfrm>
          <a:prstGeom prst="rect">
            <a:avLst/>
          </a:prstGeom>
        </p:spPr>
        <p:txBody>
          <a:bodyPr>
            <a:spAutoFit/>
          </a:bodyPr>
          <a:lstStyle/>
          <a:p>
            <a:r>
              <a:rPr lang="en-US" b="1" dirty="0"/>
              <a:t>1. Define the Pain Point</a:t>
            </a:r>
          </a:p>
          <a:p>
            <a:r>
              <a:rPr lang="en-US" dirty="0"/>
              <a:t>A pain point can be identified using customer feedback (e.g. NPS), customer / market research or business analytics.</a:t>
            </a:r>
          </a:p>
          <a:p>
            <a:r>
              <a:rPr lang="en-US" dirty="0"/>
              <a:t>The pain point may be that our churn rate for a software product is 20% for subscription customers. We want to reduce this percentage to improve revenue.</a:t>
            </a:r>
          </a:p>
        </p:txBody>
      </p:sp>
    </p:spTree>
    <p:extLst>
      <p:ext uri="{BB962C8B-B14F-4D97-AF65-F5344CB8AC3E}">
        <p14:creationId xmlns:p14="http://schemas.microsoft.com/office/powerpoint/2010/main" val="2617932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4572000" cy="1477328"/>
          </a:xfrm>
          <a:prstGeom prst="rect">
            <a:avLst/>
          </a:prstGeom>
        </p:spPr>
        <p:txBody>
          <a:bodyPr>
            <a:spAutoFit/>
          </a:bodyPr>
          <a:lstStyle/>
          <a:p>
            <a:r>
              <a:rPr lang="en-US" b="1" dirty="0"/>
              <a:t>2. Define the Goal</a:t>
            </a:r>
          </a:p>
          <a:p>
            <a:r>
              <a:rPr lang="en-US" dirty="0"/>
              <a:t>The goal should relate to the pain point’s metric so that we can track the effectiveness of our actions – e.g. we will reduce churn to 5%.</a:t>
            </a:r>
          </a:p>
          <a:p>
            <a:r>
              <a:rPr lang="en-US" i="1" dirty="0"/>
              <a:t>Goal: Customer churn rate of 5%.</a:t>
            </a:r>
            <a:endParaRPr lang="en-US" dirty="0"/>
          </a:p>
        </p:txBody>
      </p:sp>
    </p:spTree>
    <p:extLst>
      <p:ext uri="{BB962C8B-B14F-4D97-AF65-F5344CB8AC3E}">
        <p14:creationId xmlns:p14="http://schemas.microsoft.com/office/powerpoint/2010/main" val="3887266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3970318"/>
          </a:xfrm>
          <a:prstGeom prst="rect">
            <a:avLst/>
          </a:prstGeom>
        </p:spPr>
        <p:txBody>
          <a:bodyPr wrap="square">
            <a:spAutoFit/>
          </a:bodyPr>
          <a:lstStyle/>
          <a:p>
            <a:r>
              <a:rPr lang="en-US" b="1" dirty="0"/>
              <a:t>3.  Identify the actors</a:t>
            </a:r>
          </a:p>
          <a:p>
            <a:r>
              <a:rPr lang="en-US" dirty="0"/>
              <a:t>An actor is any person or group that interacts with the product. Actors may be blockers who seek to stop us from reaching our goal, or individuals whose </a:t>
            </a:r>
            <a:r>
              <a:rPr lang="en-US" dirty="0" err="1"/>
              <a:t>behaviour</a:t>
            </a:r>
            <a:r>
              <a:rPr lang="en-US" dirty="0"/>
              <a:t> has a positive impact.</a:t>
            </a:r>
          </a:p>
          <a:p>
            <a:r>
              <a:rPr lang="en-US" dirty="0"/>
              <a:t>We can influence our actors’ </a:t>
            </a:r>
            <a:r>
              <a:rPr lang="en-US" dirty="0" err="1"/>
              <a:t>behaviour</a:t>
            </a:r>
            <a:r>
              <a:rPr lang="en-US" dirty="0"/>
              <a:t> to help us to reach our goal. To </a:t>
            </a:r>
            <a:r>
              <a:rPr lang="en-US" dirty="0" err="1"/>
              <a:t>maximise</a:t>
            </a:r>
            <a:r>
              <a:rPr lang="en-US" dirty="0"/>
              <a:t> effectiveness, we’ll focus on the actors who have the most influence (key actors).</a:t>
            </a:r>
          </a:p>
          <a:p>
            <a:r>
              <a:rPr lang="en-US" dirty="0"/>
              <a:t>In the churn example above, key actors would include the customer service team and the customer. The customer interacts with the customer service team when they’re experiencing product or service difficulties or seeking to end their subscription – so we can use this interaction as an opportunity to improve our customer experience and ensure customers stay subscribed.</a:t>
            </a:r>
          </a:p>
          <a:p>
            <a:r>
              <a:rPr lang="en-US" i="1" dirty="0"/>
              <a:t>Actors: Customer service team, customers.</a:t>
            </a:r>
            <a:endParaRPr lang="en-US" dirty="0"/>
          </a:p>
        </p:txBody>
      </p:sp>
    </p:spTree>
    <p:extLst>
      <p:ext uri="{BB962C8B-B14F-4D97-AF65-F5344CB8AC3E}">
        <p14:creationId xmlns:p14="http://schemas.microsoft.com/office/powerpoint/2010/main" val="37646650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1754326"/>
          </a:xfrm>
          <a:prstGeom prst="rect">
            <a:avLst/>
          </a:prstGeom>
        </p:spPr>
        <p:txBody>
          <a:bodyPr wrap="square">
            <a:spAutoFit/>
          </a:bodyPr>
          <a:lstStyle/>
          <a:p>
            <a:r>
              <a:rPr lang="en-US" b="1" dirty="0"/>
              <a:t>4. Identify the impacts</a:t>
            </a:r>
          </a:p>
          <a:p>
            <a:r>
              <a:rPr lang="en-US" dirty="0"/>
              <a:t>Now that we’ve identified key actors we can explore impacts (actor </a:t>
            </a:r>
            <a:r>
              <a:rPr lang="en-US" dirty="0" err="1"/>
              <a:t>behaviours</a:t>
            </a:r>
            <a:r>
              <a:rPr lang="en-US" dirty="0"/>
              <a:t>) that will help us to achieve our goal. (If a person’s </a:t>
            </a:r>
            <a:r>
              <a:rPr lang="en-US" dirty="0" err="1"/>
              <a:t>behaviour</a:t>
            </a:r>
            <a:r>
              <a:rPr lang="en-US" dirty="0"/>
              <a:t> is a risk to achieving our goal, we can list </a:t>
            </a:r>
            <a:r>
              <a:rPr lang="en-US" dirty="0" err="1"/>
              <a:t>minimising</a:t>
            </a:r>
            <a:r>
              <a:rPr lang="en-US" dirty="0"/>
              <a:t> the effects of this negative </a:t>
            </a:r>
            <a:r>
              <a:rPr lang="en-US" dirty="0" err="1"/>
              <a:t>behaviour</a:t>
            </a:r>
            <a:r>
              <a:rPr lang="en-US" dirty="0"/>
              <a:t> as a desired impact.)</a:t>
            </a:r>
          </a:p>
        </p:txBody>
      </p:sp>
    </p:spTree>
    <p:extLst>
      <p:ext uri="{BB962C8B-B14F-4D97-AF65-F5344CB8AC3E}">
        <p14:creationId xmlns:p14="http://schemas.microsoft.com/office/powerpoint/2010/main" val="18177272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2585323"/>
          </a:xfrm>
          <a:prstGeom prst="rect">
            <a:avLst/>
          </a:prstGeom>
        </p:spPr>
        <p:txBody>
          <a:bodyPr wrap="square">
            <a:spAutoFit/>
          </a:bodyPr>
          <a:lstStyle/>
          <a:p>
            <a:r>
              <a:rPr lang="en-US" b="1" dirty="0"/>
              <a:t>Customer service team impacts</a:t>
            </a:r>
          </a:p>
          <a:p>
            <a:r>
              <a:rPr lang="en-US" dirty="0"/>
              <a:t>Let’s assume that a customer is more likely to stay subscribed if the customer service team goes the extra mile to fix their problem when they are unhappy. We’ll define “going the extra mile” as contacting the customer directly and helping them achieve what they need to with the product. Similarly, the speed at which problems are resolved could influence subscription – i.e. customers are more likely to stay subscribed if the customer service team is responsive.</a:t>
            </a:r>
          </a:p>
        </p:txBody>
      </p:sp>
    </p:spTree>
    <p:extLst>
      <p:ext uri="{BB962C8B-B14F-4D97-AF65-F5344CB8AC3E}">
        <p14:creationId xmlns:p14="http://schemas.microsoft.com/office/powerpoint/2010/main" val="3836766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3416320"/>
          </a:xfrm>
          <a:prstGeom prst="rect">
            <a:avLst/>
          </a:prstGeom>
        </p:spPr>
        <p:txBody>
          <a:bodyPr wrap="square">
            <a:spAutoFit/>
          </a:bodyPr>
          <a:lstStyle/>
          <a:p>
            <a:r>
              <a:rPr lang="en-US" b="1" dirty="0"/>
              <a:t>Customer impacts</a:t>
            </a:r>
          </a:p>
          <a:p>
            <a:r>
              <a:rPr lang="en-US" dirty="0"/>
              <a:t>For the customer, let’s </a:t>
            </a:r>
            <a:r>
              <a:rPr lang="en-US" dirty="0" err="1"/>
              <a:t>hypothesise</a:t>
            </a:r>
            <a:r>
              <a:rPr lang="en-US" dirty="0"/>
              <a:t> that if they feel a sense of community while using the product and are genuinely engaged, they are more likely to stay subscribed.</a:t>
            </a:r>
          </a:p>
          <a:p>
            <a:endParaRPr lang="en-US" i="1" dirty="0" smtClean="0"/>
          </a:p>
          <a:p>
            <a:r>
              <a:rPr lang="en-US" i="1" dirty="0" smtClean="0"/>
              <a:t>Customer </a:t>
            </a:r>
            <a:r>
              <a:rPr lang="en-US" i="1" dirty="0"/>
              <a:t>service team impacts:</a:t>
            </a:r>
            <a:endParaRPr lang="en-US" dirty="0"/>
          </a:p>
          <a:p>
            <a:r>
              <a:rPr lang="en-US" dirty="0"/>
              <a:t>Go the extra mile to fix the problem if customer is unhappy</a:t>
            </a:r>
          </a:p>
          <a:p>
            <a:r>
              <a:rPr lang="en-US" dirty="0"/>
              <a:t>Resolve customer problems faster</a:t>
            </a:r>
          </a:p>
          <a:p>
            <a:endParaRPr lang="en-US" i="1" dirty="0" smtClean="0"/>
          </a:p>
          <a:p>
            <a:r>
              <a:rPr lang="en-US" i="1" dirty="0" smtClean="0"/>
              <a:t>Customer </a:t>
            </a:r>
            <a:r>
              <a:rPr lang="en-US" i="1" dirty="0"/>
              <a:t>impacts:</a:t>
            </a:r>
            <a:endParaRPr lang="en-US" dirty="0"/>
          </a:p>
          <a:p>
            <a:r>
              <a:rPr lang="en-US" dirty="0"/>
              <a:t>Is engaged with the product (uses it at least once a day) </a:t>
            </a:r>
          </a:p>
          <a:p>
            <a:r>
              <a:rPr lang="en-US" dirty="0"/>
              <a:t>Interacts with a community while using the product</a:t>
            </a:r>
          </a:p>
        </p:txBody>
      </p:sp>
    </p:spTree>
    <p:extLst>
      <p:ext uri="{BB962C8B-B14F-4D97-AF65-F5344CB8AC3E}">
        <p14:creationId xmlns:p14="http://schemas.microsoft.com/office/powerpoint/2010/main" val="37719087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5355312"/>
          </a:xfrm>
          <a:prstGeom prst="rect">
            <a:avLst/>
          </a:prstGeom>
        </p:spPr>
        <p:txBody>
          <a:bodyPr wrap="square">
            <a:spAutoFit/>
          </a:bodyPr>
          <a:lstStyle/>
          <a:p>
            <a:r>
              <a:rPr lang="en-US" b="1" dirty="0"/>
              <a:t>5.  Identify the deliverables</a:t>
            </a:r>
          </a:p>
          <a:p>
            <a:r>
              <a:rPr lang="en-US" dirty="0"/>
              <a:t>Now we must identify and design features to enable the impacts to achieve our goal. By identifying at least one deliverable per impact, we will have a list of tasks we can begin to action</a:t>
            </a:r>
            <a:r>
              <a:rPr lang="en-US" dirty="0" smtClean="0"/>
              <a:t>.</a:t>
            </a:r>
          </a:p>
          <a:p>
            <a:endParaRPr lang="en-US" dirty="0"/>
          </a:p>
          <a:p>
            <a:r>
              <a:rPr lang="en-US" b="1" dirty="0"/>
              <a:t>Customer service team deliverables</a:t>
            </a:r>
          </a:p>
          <a:p>
            <a:r>
              <a:rPr lang="en-US" dirty="0"/>
              <a:t>Live online chat will help the customer service team to resolve product-related problems faster, thereby enabling this impact. Similarly, a feedback form can capture customer feedback, helping the team to understand if the customer is unhappy with the product and allowing them to proactively contact them</a:t>
            </a:r>
            <a:r>
              <a:rPr lang="en-US" dirty="0" smtClean="0"/>
              <a:t>.</a:t>
            </a:r>
          </a:p>
          <a:p>
            <a:endParaRPr lang="en-US" dirty="0"/>
          </a:p>
          <a:p>
            <a:r>
              <a:rPr lang="en-US" b="1" dirty="0"/>
              <a:t>Customer deliverables</a:t>
            </a:r>
          </a:p>
          <a:p>
            <a:r>
              <a:rPr lang="en-US" dirty="0"/>
              <a:t>We might send emails with product tips and monitor email open rates as a starting point to improve customer engagement. We could also provide a function that allows customers to share content with other users, as a way to encourage them to use the product with a wider community.</a:t>
            </a:r>
          </a:p>
          <a:p>
            <a:endParaRPr lang="en-US" dirty="0"/>
          </a:p>
        </p:txBody>
      </p:sp>
    </p:spTree>
    <p:extLst>
      <p:ext uri="{BB962C8B-B14F-4D97-AF65-F5344CB8AC3E}">
        <p14:creationId xmlns:p14="http://schemas.microsoft.com/office/powerpoint/2010/main" val="13542545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3139321"/>
          </a:xfrm>
          <a:prstGeom prst="rect">
            <a:avLst/>
          </a:prstGeom>
        </p:spPr>
        <p:txBody>
          <a:bodyPr wrap="square">
            <a:spAutoFit/>
          </a:bodyPr>
          <a:lstStyle/>
          <a:p>
            <a:r>
              <a:rPr lang="en-US" i="1" dirty="0"/>
              <a:t>Customer service team deliverables:</a:t>
            </a:r>
            <a:endParaRPr lang="en-US" dirty="0"/>
          </a:p>
          <a:p>
            <a:r>
              <a:rPr lang="en-US" dirty="0"/>
              <a:t>Go the extra mile to fix the problem if customer is unhappy</a:t>
            </a:r>
          </a:p>
          <a:p>
            <a:pPr lvl="1"/>
            <a:r>
              <a:rPr lang="en-US" dirty="0"/>
              <a:t>Introduce form to allow customers to send product feedback</a:t>
            </a:r>
          </a:p>
          <a:p>
            <a:r>
              <a:rPr lang="en-US" dirty="0"/>
              <a:t>Resolve customer problems faster</a:t>
            </a:r>
          </a:p>
          <a:p>
            <a:pPr lvl="1"/>
            <a:r>
              <a:rPr lang="en-US" dirty="0"/>
              <a:t>Live chat to allow instant communication</a:t>
            </a:r>
          </a:p>
          <a:p>
            <a:r>
              <a:rPr lang="en-US" i="1" dirty="0"/>
              <a:t>Customer deliverables:</a:t>
            </a:r>
            <a:endParaRPr lang="en-US" dirty="0"/>
          </a:p>
          <a:p>
            <a:r>
              <a:rPr lang="en-US" dirty="0"/>
              <a:t>Is engaged with the product</a:t>
            </a:r>
          </a:p>
          <a:p>
            <a:pPr lvl="1"/>
            <a:r>
              <a:rPr lang="en-US" dirty="0"/>
              <a:t>Send customer usage tips and questions about product experience</a:t>
            </a:r>
          </a:p>
          <a:p>
            <a:r>
              <a:rPr lang="en-US" dirty="0"/>
              <a:t>Interacts with a community while using the product</a:t>
            </a:r>
          </a:p>
          <a:p>
            <a:pPr lvl="1"/>
            <a:r>
              <a:rPr lang="en-US" dirty="0"/>
              <a:t>Function for people to share their content</a:t>
            </a:r>
          </a:p>
        </p:txBody>
      </p:sp>
    </p:spTree>
    <p:extLst>
      <p:ext uri="{BB962C8B-B14F-4D97-AF65-F5344CB8AC3E}">
        <p14:creationId xmlns:p14="http://schemas.microsoft.com/office/powerpoint/2010/main" val="2243514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Exercise</a:t>
            </a:r>
            <a:endParaRPr lang="en-US" dirty="0" smtClean="0"/>
          </a:p>
        </p:txBody>
      </p:sp>
      <p:sp>
        <p:nvSpPr>
          <p:cNvPr id="2" name="Rectangle 1"/>
          <p:cNvSpPr/>
          <p:nvPr/>
        </p:nvSpPr>
        <p:spPr>
          <a:xfrm>
            <a:off x="152400" y="1371600"/>
            <a:ext cx="6400800" cy="2862322"/>
          </a:xfrm>
          <a:prstGeom prst="rect">
            <a:avLst/>
          </a:prstGeom>
        </p:spPr>
        <p:txBody>
          <a:bodyPr wrap="square">
            <a:spAutoFit/>
          </a:bodyPr>
          <a:lstStyle/>
          <a:p>
            <a:r>
              <a:rPr lang="en-US" b="1" dirty="0"/>
              <a:t>6. Creating your impact map</a:t>
            </a:r>
          </a:p>
          <a:p>
            <a:r>
              <a:rPr lang="en-US" dirty="0"/>
              <a:t>Deliverables are now clearly outlined and can be mapped</a:t>
            </a:r>
            <a:r>
              <a:rPr lang="en-US" dirty="0" smtClean="0"/>
              <a:t>.</a:t>
            </a:r>
          </a:p>
          <a:p>
            <a:endParaRPr lang="en-US" dirty="0"/>
          </a:p>
          <a:p>
            <a:r>
              <a:rPr lang="en-US" dirty="0"/>
              <a:t>You can use impact mapping to develop user stories or epics for delivery:</a:t>
            </a:r>
          </a:p>
          <a:p>
            <a:r>
              <a:rPr lang="en-US" i="1" dirty="0"/>
              <a:t>As an [Actor], I want [Deliverable], so I can [Make Impact]</a:t>
            </a:r>
            <a:endParaRPr lang="en-US" dirty="0"/>
          </a:p>
          <a:p>
            <a:r>
              <a:rPr lang="en-US" b="1" dirty="0"/>
              <a:t>For example:</a:t>
            </a:r>
            <a:endParaRPr lang="en-US" dirty="0"/>
          </a:p>
          <a:p>
            <a:r>
              <a:rPr lang="en-US" i="1" dirty="0"/>
              <a:t>As a customer service representative, I want live online chat, so I can resolve customer problems faster</a:t>
            </a:r>
            <a:endParaRPr lang="en-US" dirty="0"/>
          </a:p>
          <a:p>
            <a:endParaRPr lang="en-US" dirty="0"/>
          </a:p>
        </p:txBody>
      </p:sp>
      <p:pic>
        <p:nvPicPr>
          <p:cNvPr id="2050" name="Picture 2" descr="Diagram 2 - Impact Map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12" y="3962400"/>
            <a:ext cx="9030888" cy="229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305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smtClean="0"/>
              <a:t>Backup Slides</a:t>
            </a:r>
            <a:endParaRPr lang="en-US" dirty="0" smtClean="0"/>
          </a:p>
        </p:txBody>
      </p:sp>
    </p:spTree>
    <p:extLst>
      <p:ext uri="{BB962C8B-B14F-4D97-AF65-F5344CB8AC3E}">
        <p14:creationId xmlns:p14="http://schemas.microsoft.com/office/powerpoint/2010/main" val="2875057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Impact Mapping</a:t>
            </a:r>
            <a:r>
              <a:rPr lang="en-US" dirty="0" smtClean="0"/>
              <a:t/>
            </a:r>
            <a:br>
              <a:rPr lang="en-US" dirty="0" smtClean="0"/>
            </a:br>
            <a:endParaRPr lang="en-US" dirty="0" smtClean="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2109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295400"/>
            <a:ext cx="4561742"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20573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What is Impact Mapping?</a:t>
            </a:r>
            <a:r>
              <a:rPr lang="en-US" dirty="0" smtClean="0"/>
              <a:t/>
            </a:r>
            <a:br>
              <a:rPr lang="en-US" dirty="0" smtClean="0"/>
            </a:br>
            <a:endParaRPr lang="en-US"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3383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35528"/>
            <a:ext cx="8001000" cy="1524001"/>
          </a:xfrm>
        </p:spPr>
        <p:txBody>
          <a:bodyPr>
            <a:normAutofit/>
          </a:bodyPr>
          <a:lstStyle/>
          <a:p>
            <a:r>
              <a:rPr lang="en-US" b="1" dirty="0"/>
              <a:t>Why Aka Goal</a:t>
            </a:r>
            <a:endParaRPr lang="en-US" dirty="0" smtClean="0"/>
          </a:p>
        </p:txBody>
      </p:sp>
      <p:sp>
        <p:nvSpPr>
          <p:cNvPr id="5" name="Rectangle 4"/>
          <p:cNvSpPr/>
          <p:nvPr/>
        </p:nvSpPr>
        <p:spPr>
          <a:xfrm>
            <a:off x="35560" y="1143000"/>
            <a:ext cx="9108440" cy="646331"/>
          </a:xfrm>
          <a:prstGeom prst="rect">
            <a:avLst/>
          </a:prstGeom>
        </p:spPr>
        <p:txBody>
          <a:bodyPr wrap="square">
            <a:spAutoFit/>
          </a:bodyPr>
          <a:lstStyle/>
          <a:p>
            <a:r>
              <a:rPr lang="en-US" dirty="0"/>
              <a:t>The "Why" of impact mapping is strongly related to Simon Sinek’</a:t>
            </a:r>
            <a:r>
              <a:rPr lang="en-US" dirty="0">
                <a:hlinkClick r:id="rId3"/>
              </a:rPr>
              <a:t>s</a:t>
            </a:r>
            <a:r>
              <a:rPr lang="en-US" dirty="0"/>
              <a:t> Golden Circle which he describes in his book "</a:t>
            </a:r>
            <a:r>
              <a:rPr lang="en-US" dirty="0">
                <a:hlinkClick r:id="rId4"/>
              </a:rPr>
              <a:t>Start with a Why</a:t>
            </a:r>
            <a:r>
              <a:rPr lang="en-US" dirty="0"/>
              <a:t>" or his </a:t>
            </a:r>
            <a:r>
              <a:rPr lang="en-US" dirty="0">
                <a:hlinkClick r:id="rId5"/>
              </a:rPr>
              <a:t>TED talk</a:t>
            </a:r>
            <a:r>
              <a:rPr lang="en-US" dirty="0" smtClean="0"/>
              <a:t>.</a:t>
            </a:r>
          </a:p>
        </p:txBody>
      </p:sp>
      <p:pic>
        <p:nvPicPr>
          <p:cNvPr id="4098" name="Picture 2" descr="http://www.plays-in-business.com/wp-content/uploads/2017/07/Sinek-GoldenCirc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4702" y="1789331"/>
            <a:ext cx="4773258" cy="4201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0062" y="2020163"/>
            <a:ext cx="4079240" cy="2862322"/>
          </a:xfrm>
          <a:prstGeom prst="rect">
            <a:avLst/>
          </a:prstGeom>
        </p:spPr>
        <p:txBody>
          <a:bodyPr wrap="square">
            <a:spAutoFit/>
          </a:bodyPr>
          <a:lstStyle/>
          <a:p>
            <a:endParaRPr lang="en-US" dirty="0"/>
          </a:p>
          <a:p>
            <a:r>
              <a:rPr lang="en-US" dirty="0"/>
              <a:t>According to Sinek consists the Golden Circle of three layers:</a:t>
            </a:r>
          </a:p>
          <a:p>
            <a:r>
              <a:rPr lang="en-US" i="1" dirty="0"/>
              <a:t>Why </a:t>
            </a:r>
            <a:r>
              <a:rPr lang="en-US" dirty="0"/>
              <a:t>- This is the core belief of the business. It's why the business exists.</a:t>
            </a:r>
          </a:p>
          <a:p>
            <a:r>
              <a:rPr lang="en-US" i="1" dirty="0"/>
              <a:t>How </a:t>
            </a:r>
            <a:r>
              <a:rPr lang="en-US" dirty="0"/>
              <a:t>- This is how the business fulfills that core belief.</a:t>
            </a:r>
          </a:p>
          <a:p>
            <a:r>
              <a:rPr lang="en-US" i="1" dirty="0"/>
              <a:t>What </a:t>
            </a:r>
            <a:r>
              <a:rPr lang="en-US" dirty="0"/>
              <a:t>- This is what the company does to fulfill that core belief.</a:t>
            </a:r>
          </a:p>
          <a:p>
            <a:endParaRPr lang="en-US" dirty="0"/>
          </a:p>
        </p:txBody>
      </p:sp>
    </p:spTree>
    <p:extLst>
      <p:ext uri="{BB962C8B-B14F-4D97-AF65-F5344CB8AC3E}">
        <p14:creationId xmlns:p14="http://schemas.microsoft.com/office/powerpoint/2010/main" val="1674462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Agile Product Ownership</a:t>
            </a:r>
            <a:r>
              <a:rPr lang="en-US" dirty="0" smtClean="0"/>
              <a:t/>
            </a:r>
            <a:br>
              <a:rPr lang="en-US" dirty="0" smtClean="0"/>
            </a:br>
            <a:endParaRPr lang="en-US" dirty="0" smtClean="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2973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Achieving Impact</a:t>
            </a:r>
            <a:r>
              <a:rPr lang="en-US" dirty="0" smtClean="0"/>
              <a:t/>
            </a:r>
            <a:br>
              <a:rPr lang="en-US" dirty="0" smtClean="0"/>
            </a:br>
            <a:endParaRPr lang="en-US" dirty="0" smtClean="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173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Optimizing and refining scope</a:t>
            </a:r>
            <a:r>
              <a:rPr lang="en-US" dirty="0" smtClean="0"/>
              <a:t/>
            </a:r>
            <a:br>
              <a:rPr lang="en-US" dirty="0" smtClean="0"/>
            </a:br>
            <a:endParaRPr lang="en-US" dirty="0" smtClean="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 y="1143000"/>
            <a:ext cx="9157137"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9383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28600" y="228600"/>
            <a:ext cx="7788732" cy="1136823"/>
          </a:xfrm>
        </p:spPr>
        <p:txBody>
          <a:bodyPr>
            <a:normAutofit fontScale="90000"/>
          </a:bodyPr>
          <a:lstStyle/>
          <a:p>
            <a:r>
              <a:rPr lang="en-US" b="1" dirty="0" smtClean="0"/>
              <a:t>Impact Maps</a:t>
            </a:r>
            <a:r>
              <a:rPr lang="en-US" dirty="0" smtClean="0"/>
              <a:t/>
            </a:r>
            <a:br>
              <a:rPr lang="en-US" dirty="0" smtClean="0"/>
            </a:br>
            <a:endParaRPr lang="en-US"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8" y="1144914"/>
            <a:ext cx="9157138" cy="533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2804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6754</TotalTime>
  <Words>2836</Words>
  <Application>Microsoft Office PowerPoint</Application>
  <PresentationFormat>On-screen Show (4:3)</PresentationFormat>
  <Paragraphs>337</Paragraphs>
  <Slides>52</Slides>
  <Notes>48</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What is Impact Mapping? </vt:lpstr>
      <vt:lpstr>What is Impact Mapping? </vt:lpstr>
      <vt:lpstr>Background and Evolution of Impact Mapping </vt:lpstr>
      <vt:lpstr>Impact Mapping </vt:lpstr>
      <vt:lpstr>Agile Product Ownership </vt:lpstr>
      <vt:lpstr>Achieving Impact </vt:lpstr>
      <vt:lpstr>Optimizing and refining scope </vt:lpstr>
      <vt:lpstr>Impact Maps </vt:lpstr>
      <vt:lpstr>Evaluating Options </vt:lpstr>
      <vt:lpstr>Hierarchical goals </vt:lpstr>
      <vt:lpstr>Influence vs. Control </vt:lpstr>
      <vt:lpstr>Purpose of Impact Mapping</vt:lpstr>
      <vt:lpstr>Advantages of Impact Mapping</vt:lpstr>
      <vt:lpstr>The "Why", The "Who", The "How", and The "What"</vt:lpstr>
      <vt:lpstr>The "Why", The "Who", The "How", and The "What"</vt:lpstr>
      <vt:lpstr>Who Aka Actors</vt:lpstr>
      <vt:lpstr>Why Aka Goal</vt:lpstr>
      <vt:lpstr>Why Aka Goal</vt:lpstr>
      <vt:lpstr>Why Aka Goal</vt:lpstr>
      <vt:lpstr>Who Aka Actors</vt:lpstr>
      <vt:lpstr>Who Aka Actors</vt:lpstr>
      <vt:lpstr>How Aka Impact</vt:lpstr>
      <vt:lpstr>How Aka Impact</vt:lpstr>
      <vt:lpstr>What Aka Deliverables</vt:lpstr>
      <vt:lpstr>What Aka Deliverables</vt:lpstr>
      <vt:lpstr>Impact Mapping + Stories</vt:lpstr>
      <vt:lpstr>What is Story Mapping? </vt:lpstr>
      <vt:lpstr>What is Impact Mapping? </vt:lpstr>
      <vt:lpstr>What is Impact Mapping? </vt:lpstr>
      <vt:lpstr>What is Impact Mapping? </vt:lpstr>
      <vt:lpstr>What is Impact Mapping? </vt:lpstr>
      <vt:lpstr>What is Impact Mapping? </vt:lpstr>
      <vt:lpstr>What is Impact Mapping? </vt:lpstr>
      <vt:lpstr>What is Impact Mapping? </vt:lpstr>
      <vt:lpstr>What is Impact Mapping? </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Backup Slides</vt:lpstr>
      <vt:lpstr>What is Impact Mapping? </vt:lpstr>
      <vt:lpstr>What is Impact Mapping? </vt:lpstr>
      <vt:lpstr>Why Aka Goal</vt:lpstr>
    </vt:vector>
  </TitlesOfParts>
  <Company>Manulife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Omar Derick Cura</dc:creator>
  <cp:lastModifiedBy>Omar Derick Cura</cp:lastModifiedBy>
  <cp:revision>76</cp:revision>
  <dcterms:created xsi:type="dcterms:W3CDTF">2018-10-23T08:21:47Z</dcterms:created>
  <dcterms:modified xsi:type="dcterms:W3CDTF">2018-11-15T04:31:59Z</dcterms:modified>
</cp:coreProperties>
</file>